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04" d="100"/>
          <a:sy n="104" d="100"/>
        </p:scale>
        <p:origin x="89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90C22F-D1F9-481E-B14C-5E1706E03D4E}" type="doc">
      <dgm:prSet loTypeId="urn:microsoft.com/office/officeart/2005/8/layout/process4" loCatId="process" qsTypeId="urn:microsoft.com/office/officeart/2005/8/quickstyle/simple1" qsCatId="simple" csTypeId="urn:microsoft.com/office/officeart/2005/8/colors/accent0_3" csCatId="mainScheme"/>
      <dgm:spPr/>
      <dgm:t>
        <a:bodyPr/>
        <a:lstStyle/>
        <a:p>
          <a:endParaRPr lang="en-US"/>
        </a:p>
      </dgm:t>
    </dgm:pt>
    <dgm:pt modelId="{7C4FF3B0-B57B-4D2B-8158-A5832997028D}">
      <dgm:prSet/>
      <dgm:spPr/>
      <dgm:t>
        <a:bodyPr/>
        <a:lstStyle/>
        <a:p>
          <a:r>
            <a:rPr lang="en-US" dirty="0"/>
            <a:t>The PIA is the monthly benefit you will receive at your FRA</a:t>
          </a:r>
        </a:p>
      </dgm:t>
    </dgm:pt>
    <dgm:pt modelId="{5BE95525-D787-4C50-A5C2-B5C9039D3B5C}" type="parTrans" cxnId="{B39E0566-D90A-4222-A18A-72DA03BF617C}">
      <dgm:prSet/>
      <dgm:spPr/>
      <dgm:t>
        <a:bodyPr/>
        <a:lstStyle/>
        <a:p>
          <a:endParaRPr lang="en-US"/>
        </a:p>
      </dgm:t>
    </dgm:pt>
    <dgm:pt modelId="{5A3BFD56-E91E-49B1-B960-DA96A9D7BF25}" type="sibTrans" cxnId="{B39E0566-D90A-4222-A18A-72DA03BF617C}">
      <dgm:prSet/>
      <dgm:spPr/>
      <dgm:t>
        <a:bodyPr/>
        <a:lstStyle/>
        <a:p>
          <a:endParaRPr lang="en-US"/>
        </a:p>
      </dgm:t>
    </dgm:pt>
    <dgm:pt modelId="{CC42E3EE-F8C0-4538-A0DC-A9587DA2C279}">
      <dgm:prSet/>
      <dgm:spPr/>
      <dgm:t>
        <a:bodyPr/>
        <a:lstStyle/>
        <a:p>
          <a:r>
            <a:rPr lang="en-US" dirty="0"/>
            <a:t>The beginning point is your Average Indexed Monthly Earnings (AIME)</a:t>
          </a:r>
        </a:p>
      </dgm:t>
    </dgm:pt>
    <dgm:pt modelId="{9DD8940F-D3EA-4474-AD45-85F6DB88CB3E}" type="parTrans" cxnId="{9C3B918B-0D67-4A5C-9656-74FFF195616C}">
      <dgm:prSet/>
      <dgm:spPr/>
      <dgm:t>
        <a:bodyPr/>
        <a:lstStyle/>
        <a:p>
          <a:endParaRPr lang="en-US"/>
        </a:p>
      </dgm:t>
    </dgm:pt>
    <dgm:pt modelId="{2AB84117-328B-49F5-8815-47F7A8FE3BD6}" type="sibTrans" cxnId="{9C3B918B-0D67-4A5C-9656-74FFF195616C}">
      <dgm:prSet/>
      <dgm:spPr/>
      <dgm:t>
        <a:bodyPr/>
        <a:lstStyle/>
        <a:p>
          <a:endParaRPr lang="en-US"/>
        </a:p>
      </dgm:t>
    </dgm:pt>
    <dgm:pt modelId="{5F07C2F5-4C04-4DCA-8F35-0D8203D609A9}">
      <dgm:prSet/>
      <dgm:spPr/>
      <dgm:t>
        <a:bodyPr/>
        <a:lstStyle/>
        <a:p>
          <a:r>
            <a:rPr lang="en-US" dirty="0"/>
            <a:t>The top 35 years of your earnings subject to social security tax</a:t>
          </a:r>
        </a:p>
      </dgm:t>
    </dgm:pt>
    <dgm:pt modelId="{AE1ECBAE-4B28-44DF-B294-3A42CC21DE50}" type="parTrans" cxnId="{F5B16B42-80C4-413F-BA81-72B44C135316}">
      <dgm:prSet/>
      <dgm:spPr/>
      <dgm:t>
        <a:bodyPr/>
        <a:lstStyle/>
        <a:p>
          <a:endParaRPr lang="en-US"/>
        </a:p>
      </dgm:t>
    </dgm:pt>
    <dgm:pt modelId="{54616F44-EC81-4A1C-9B19-AF9C85B34246}" type="sibTrans" cxnId="{F5B16B42-80C4-413F-BA81-72B44C135316}">
      <dgm:prSet/>
      <dgm:spPr/>
      <dgm:t>
        <a:bodyPr/>
        <a:lstStyle/>
        <a:p>
          <a:endParaRPr lang="en-US"/>
        </a:p>
      </dgm:t>
    </dgm:pt>
    <dgm:pt modelId="{1CDB5B5F-7D5A-489F-8ED8-97B97D88E478}">
      <dgm:prSet/>
      <dgm:spPr/>
      <dgm:t>
        <a:bodyPr/>
        <a:lstStyle/>
        <a:p>
          <a:r>
            <a:rPr lang="en-US" dirty="0"/>
            <a:t>At age 60 these past earnings are adjusted based on an Average Wage Index</a:t>
          </a:r>
        </a:p>
      </dgm:t>
    </dgm:pt>
    <dgm:pt modelId="{C85BC835-C2EB-4775-8A7A-263D7F1DFF3D}" type="parTrans" cxnId="{37D319AD-18F8-4736-84BB-9F8EBDB55600}">
      <dgm:prSet/>
      <dgm:spPr/>
      <dgm:t>
        <a:bodyPr/>
        <a:lstStyle/>
        <a:p>
          <a:endParaRPr lang="en-US"/>
        </a:p>
      </dgm:t>
    </dgm:pt>
    <dgm:pt modelId="{409124E3-3BE5-4388-84BC-5E82EF59A235}" type="sibTrans" cxnId="{37D319AD-18F8-4736-84BB-9F8EBDB55600}">
      <dgm:prSet/>
      <dgm:spPr/>
      <dgm:t>
        <a:bodyPr/>
        <a:lstStyle/>
        <a:p>
          <a:endParaRPr lang="en-US"/>
        </a:p>
      </dgm:t>
    </dgm:pt>
    <dgm:pt modelId="{B20EFE15-31B4-44A2-9FF6-71C1D0B91D76}">
      <dgm:prSet/>
      <dgm:spPr/>
      <dgm:t>
        <a:bodyPr/>
        <a:lstStyle/>
        <a:p>
          <a:r>
            <a:rPr lang="en-US" dirty="0"/>
            <a:t>AIME is translated to PIA using a progressive benefit formula in the year that you turn 62 and on average replaces 40% of average wages</a:t>
          </a:r>
        </a:p>
      </dgm:t>
    </dgm:pt>
    <dgm:pt modelId="{5AE6FA49-97EB-4525-BD68-60F14F623797}" type="parTrans" cxnId="{6545E66A-2098-4A4C-BE8D-EC0AF08D57C2}">
      <dgm:prSet/>
      <dgm:spPr/>
      <dgm:t>
        <a:bodyPr/>
        <a:lstStyle/>
        <a:p>
          <a:endParaRPr lang="en-US"/>
        </a:p>
      </dgm:t>
    </dgm:pt>
    <dgm:pt modelId="{83868AF2-99B3-4BDA-9E20-2C5443E42FE3}" type="sibTrans" cxnId="{6545E66A-2098-4A4C-BE8D-EC0AF08D57C2}">
      <dgm:prSet/>
      <dgm:spPr/>
      <dgm:t>
        <a:bodyPr/>
        <a:lstStyle/>
        <a:p>
          <a:endParaRPr lang="en-US"/>
        </a:p>
      </dgm:t>
    </dgm:pt>
    <dgm:pt modelId="{27C398C3-3634-064F-845F-FD663DB8F2DE}" type="pres">
      <dgm:prSet presAssocID="{0090C22F-D1F9-481E-B14C-5E1706E03D4E}" presName="Name0" presStyleCnt="0">
        <dgm:presLayoutVars>
          <dgm:dir/>
          <dgm:animLvl val="lvl"/>
          <dgm:resizeHandles val="exact"/>
        </dgm:presLayoutVars>
      </dgm:prSet>
      <dgm:spPr/>
    </dgm:pt>
    <dgm:pt modelId="{AC07F0B3-772E-E34F-AB90-BE4C00D44D7A}" type="pres">
      <dgm:prSet presAssocID="{B20EFE15-31B4-44A2-9FF6-71C1D0B91D76}" presName="boxAndChildren" presStyleCnt="0"/>
      <dgm:spPr/>
    </dgm:pt>
    <dgm:pt modelId="{4358CFDA-5256-FF4C-8C8C-A66DE7563762}" type="pres">
      <dgm:prSet presAssocID="{B20EFE15-31B4-44A2-9FF6-71C1D0B91D76}" presName="parentTextBox" presStyleLbl="node1" presStyleIdx="0" presStyleCnt="3"/>
      <dgm:spPr/>
    </dgm:pt>
    <dgm:pt modelId="{0615C316-559A-C546-B686-787E3A247FA6}" type="pres">
      <dgm:prSet presAssocID="{2AB84117-328B-49F5-8815-47F7A8FE3BD6}" presName="sp" presStyleCnt="0"/>
      <dgm:spPr/>
    </dgm:pt>
    <dgm:pt modelId="{AB46E028-9ECB-0847-B3BE-26608E72DE3E}" type="pres">
      <dgm:prSet presAssocID="{CC42E3EE-F8C0-4538-A0DC-A9587DA2C279}" presName="arrowAndChildren" presStyleCnt="0"/>
      <dgm:spPr/>
    </dgm:pt>
    <dgm:pt modelId="{C4EB0440-D3F0-B643-91BC-0A3DCD1C54BD}" type="pres">
      <dgm:prSet presAssocID="{CC42E3EE-F8C0-4538-A0DC-A9587DA2C279}" presName="parentTextArrow" presStyleLbl="node1" presStyleIdx="0" presStyleCnt="3"/>
      <dgm:spPr/>
    </dgm:pt>
    <dgm:pt modelId="{5F4C045B-F4E8-2B4D-882A-9D71528951C3}" type="pres">
      <dgm:prSet presAssocID="{CC42E3EE-F8C0-4538-A0DC-A9587DA2C279}" presName="arrow" presStyleLbl="node1" presStyleIdx="1" presStyleCnt="3"/>
      <dgm:spPr/>
    </dgm:pt>
    <dgm:pt modelId="{78AAED6C-C87D-0444-8809-AD670AFD13BA}" type="pres">
      <dgm:prSet presAssocID="{CC42E3EE-F8C0-4538-A0DC-A9587DA2C279}" presName="descendantArrow" presStyleCnt="0"/>
      <dgm:spPr/>
    </dgm:pt>
    <dgm:pt modelId="{B7A1403F-E87C-164D-817A-EB11AF6004AF}" type="pres">
      <dgm:prSet presAssocID="{5F07C2F5-4C04-4DCA-8F35-0D8203D609A9}" presName="childTextArrow" presStyleLbl="fgAccFollowNode1" presStyleIdx="0" presStyleCnt="2">
        <dgm:presLayoutVars>
          <dgm:bulletEnabled val="1"/>
        </dgm:presLayoutVars>
      </dgm:prSet>
      <dgm:spPr/>
    </dgm:pt>
    <dgm:pt modelId="{79FFE33C-F23B-B346-AC70-EC31A5C492CE}" type="pres">
      <dgm:prSet presAssocID="{1CDB5B5F-7D5A-489F-8ED8-97B97D88E478}" presName="childTextArrow" presStyleLbl="fgAccFollowNode1" presStyleIdx="1" presStyleCnt="2">
        <dgm:presLayoutVars>
          <dgm:bulletEnabled val="1"/>
        </dgm:presLayoutVars>
      </dgm:prSet>
      <dgm:spPr/>
    </dgm:pt>
    <dgm:pt modelId="{F54624FF-FC8E-7E49-B801-8050A7BE60ED}" type="pres">
      <dgm:prSet presAssocID="{5A3BFD56-E91E-49B1-B960-DA96A9D7BF25}" presName="sp" presStyleCnt="0"/>
      <dgm:spPr/>
    </dgm:pt>
    <dgm:pt modelId="{F90AEF0A-0AB3-4F41-87DE-971F0DE6BA1A}" type="pres">
      <dgm:prSet presAssocID="{7C4FF3B0-B57B-4D2B-8158-A5832997028D}" presName="arrowAndChildren" presStyleCnt="0"/>
      <dgm:spPr/>
    </dgm:pt>
    <dgm:pt modelId="{8A5E112C-0E2C-4F44-828D-3782ACBE9812}" type="pres">
      <dgm:prSet presAssocID="{7C4FF3B0-B57B-4D2B-8158-A5832997028D}" presName="parentTextArrow" presStyleLbl="node1" presStyleIdx="2" presStyleCnt="3"/>
      <dgm:spPr/>
    </dgm:pt>
  </dgm:ptLst>
  <dgm:cxnLst>
    <dgm:cxn modelId="{3375820A-1851-724F-BE46-8FF001E85CE9}" type="presOf" srcId="{CC42E3EE-F8C0-4538-A0DC-A9587DA2C279}" destId="{C4EB0440-D3F0-B643-91BC-0A3DCD1C54BD}" srcOrd="0" destOrd="0" presId="urn:microsoft.com/office/officeart/2005/8/layout/process4"/>
    <dgm:cxn modelId="{0FDCAD17-BB40-4648-A556-CF1DE9FC8730}" type="presOf" srcId="{0090C22F-D1F9-481E-B14C-5E1706E03D4E}" destId="{27C398C3-3634-064F-845F-FD663DB8F2DE}" srcOrd="0" destOrd="0" presId="urn:microsoft.com/office/officeart/2005/8/layout/process4"/>
    <dgm:cxn modelId="{F5B16B42-80C4-413F-BA81-72B44C135316}" srcId="{CC42E3EE-F8C0-4538-A0DC-A9587DA2C279}" destId="{5F07C2F5-4C04-4DCA-8F35-0D8203D609A9}" srcOrd="0" destOrd="0" parTransId="{AE1ECBAE-4B28-44DF-B294-3A42CC21DE50}" sibTransId="{54616F44-EC81-4A1C-9B19-AF9C85B34246}"/>
    <dgm:cxn modelId="{B39E0566-D90A-4222-A18A-72DA03BF617C}" srcId="{0090C22F-D1F9-481E-B14C-5E1706E03D4E}" destId="{7C4FF3B0-B57B-4D2B-8158-A5832997028D}" srcOrd="0" destOrd="0" parTransId="{5BE95525-D787-4C50-A5C2-B5C9039D3B5C}" sibTransId="{5A3BFD56-E91E-49B1-B960-DA96A9D7BF25}"/>
    <dgm:cxn modelId="{6545E66A-2098-4A4C-BE8D-EC0AF08D57C2}" srcId="{0090C22F-D1F9-481E-B14C-5E1706E03D4E}" destId="{B20EFE15-31B4-44A2-9FF6-71C1D0B91D76}" srcOrd="2" destOrd="0" parTransId="{5AE6FA49-97EB-4525-BD68-60F14F623797}" sibTransId="{83868AF2-99B3-4BDA-9E20-2C5443E42FE3}"/>
    <dgm:cxn modelId="{95878B70-3925-D245-9C49-98FE10FDAC3B}" type="presOf" srcId="{1CDB5B5F-7D5A-489F-8ED8-97B97D88E478}" destId="{79FFE33C-F23B-B346-AC70-EC31A5C492CE}" srcOrd="0" destOrd="0" presId="urn:microsoft.com/office/officeart/2005/8/layout/process4"/>
    <dgm:cxn modelId="{E5715F77-278E-5947-97B9-3574BF98BF0D}" type="presOf" srcId="{7C4FF3B0-B57B-4D2B-8158-A5832997028D}" destId="{8A5E112C-0E2C-4F44-828D-3782ACBE9812}" srcOrd="0" destOrd="0" presId="urn:microsoft.com/office/officeart/2005/8/layout/process4"/>
    <dgm:cxn modelId="{9C3B918B-0D67-4A5C-9656-74FFF195616C}" srcId="{0090C22F-D1F9-481E-B14C-5E1706E03D4E}" destId="{CC42E3EE-F8C0-4538-A0DC-A9587DA2C279}" srcOrd="1" destOrd="0" parTransId="{9DD8940F-D3EA-4474-AD45-85F6DB88CB3E}" sibTransId="{2AB84117-328B-49F5-8815-47F7A8FE3BD6}"/>
    <dgm:cxn modelId="{37D319AD-18F8-4736-84BB-9F8EBDB55600}" srcId="{CC42E3EE-F8C0-4538-A0DC-A9587DA2C279}" destId="{1CDB5B5F-7D5A-489F-8ED8-97B97D88E478}" srcOrd="1" destOrd="0" parTransId="{C85BC835-C2EB-4775-8A7A-263D7F1DFF3D}" sibTransId="{409124E3-3BE5-4388-84BC-5E82EF59A235}"/>
    <dgm:cxn modelId="{672F6EAF-B827-834B-A493-FABBC9629AF2}" type="presOf" srcId="{CC42E3EE-F8C0-4538-A0DC-A9587DA2C279}" destId="{5F4C045B-F4E8-2B4D-882A-9D71528951C3}" srcOrd="1" destOrd="0" presId="urn:microsoft.com/office/officeart/2005/8/layout/process4"/>
    <dgm:cxn modelId="{E5F796E2-43B8-D94E-AEBE-EC90A1B048FB}" type="presOf" srcId="{5F07C2F5-4C04-4DCA-8F35-0D8203D609A9}" destId="{B7A1403F-E87C-164D-817A-EB11AF6004AF}" srcOrd="0" destOrd="0" presId="urn:microsoft.com/office/officeart/2005/8/layout/process4"/>
    <dgm:cxn modelId="{712969FE-2C28-7240-B2D6-33B3C636F4B4}" type="presOf" srcId="{B20EFE15-31B4-44A2-9FF6-71C1D0B91D76}" destId="{4358CFDA-5256-FF4C-8C8C-A66DE7563762}" srcOrd="0" destOrd="0" presId="urn:microsoft.com/office/officeart/2005/8/layout/process4"/>
    <dgm:cxn modelId="{E0034B4B-E674-A549-A67B-3122B76F5E74}" type="presParOf" srcId="{27C398C3-3634-064F-845F-FD663DB8F2DE}" destId="{AC07F0B3-772E-E34F-AB90-BE4C00D44D7A}" srcOrd="0" destOrd="0" presId="urn:microsoft.com/office/officeart/2005/8/layout/process4"/>
    <dgm:cxn modelId="{F55B28E8-8EAE-3048-B3BD-4F64BE6A28C8}" type="presParOf" srcId="{AC07F0B3-772E-E34F-AB90-BE4C00D44D7A}" destId="{4358CFDA-5256-FF4C-8C8C-A66DE7563762}" srcOrd="0" destOrd="0" presId="urn:microsoft.com/office/officeart/2005/8/layout/process4"/>
    <dgm:cxn modelId="{3A39FBE6-AE05-4343-82A7-8B1FEF1450B7}" type="presParOf" srcId="{27C398C3-3634-064F-845F-FD663DB8F2DE}" destId="{0615C316-559A-C546-B686-787E3A247FA6}" srcOrd="1" destOrd="0" presId="urn:microsoft.com/office/officeart/2005/8/layout/process4"/>
    <dgm:cxn modelId="{3F666FAA-AE67-BE43-9E90-096D02A2917D}" type="presParOf" srcId="{27C398C3-3634-064F-845F-FD663DB8F2DE}" destId="{AB46E028-9ECB-0847-B3BE-26608E72DE3E}" srcOrd="2" destOrd="0" presId="urn:microsoft.com/office/officeart/2005/8/layout/process4"/>
    <dgm:cxn modelId="{979ADB33-2447-694C-8E64-2459290EBBBA}" type="presParOf" srcId="{AB46E028-9ECB-0847-B3BE-26608E72DE3E}" destId="{C4EB0440-D3F0-B643-91BC-0A3DCD1C54BD}" srcOrd="0" destOrd="0" presId="urn:microsoft.com/office/officeart/2005/8/layout/process4"/>
    <dgm:cxn modelId="{137783DF-D994-7045-BAFB-8C547D21A34B}" type="presParOf" srcId="{AB46E028-9ECB-0847-B3BE-26608E72DE3E}" destId="{5F4C045B-F4E8-2B4D-882A-9D71528951C3}" srcOrd="1" destOrd="0" presId="urn:microsoft.com/office/officeart/2005/8/layout/process4"/>
    <dgm:cxn modelId="{17B7F670-9166-7B40-8D7F-CAE08E4A42C6}" type="presParOf" srcId="{AB46E028-9ECB-0847-B3BE-26608E72DE3E}" destId="{78AAED6C-C87D-0444-8809-AD670AFD13BA}" srcOrd="2" destOrd="0" presId="urn:microsoft.com/office/officeart/2005/8/layout/process4"/>
    <dgm:cxn modelId="{DE3021F6-4A44-2F4F-B6B6-7F0F21E87DAD}" type="presParOf" srcId="{78AAED6C-C87D-0444-8809-AD670AFD13BA}" destId="{B7A1403F-E87C-164D-817A-EB11AF6004AF}" srcOrd="0" destOrd="0" presId="urn:microsoft.com/office/officeart/2005/8/layout/process4"/>
    <dgm:cxn modelId="{3315C0B1-E98A-6948-A75C-3FCB12A8299C}" type="presParOf" srcId="{78AAED6C-C87D-0444-8809-AD670AFD13BA}" destId="{79FFE33C-F23B-B346-AC70-EC31A5C492CE}" srcOrd="1" destOrd="0" presId="urn:microsoft.com/office/officeart/2005/8/layout/process4"/>
    <dgm:cxn modelId="{AE84029D-AFE7-DA4A-B90A-BA913120C84C}" type="presParOf" srcId="{27C398C3-3634-064F-845F-FD663DB8F2DE}" destId="{F54624FF-FC8E-7E49-B801-8050A7BE60ED}" srcOrd="3" destOrd="0" presId="urn:microsoft.com/office/officeart/2005/8/layout/process4"/>
    <dgm:cxn modelId="{F3B4EF67-B55E-8548-91AA-2095D665BDD1}" type="presParOf" srcId="{27C398C3-3634-064F-845F-FD663DB8F2DE}" destId="{F90AEF0A-0AB3-4F41-87DE-971F0DE6BA1A}" srcOrd="4" destOrd="0" presId="urn:microsoft.com/office/officeart/2005/8/layout/process4"/>
    <dgm:cxn modelId="{E93DD240-03B8-2D4A-8843-958829DE3261}" type="presParOf" srcId="{F90AEF0A-0AB3-4F41-87DE-971F0DE6BA1A}" destId="{8A5E112C-0E2C-4F44-828D-3782ACBE981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B8A839-E571-452D-8DB4-8BAB9740760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BC36502-79D4-43C6-8C7D-50037C72B0EF}">
      <dgm:prSet/>
      <dgm:spPr/>
      <dgm:t>
        <a:bodyPr/>
        <a:lstStyle/>
        <a:p>
          <a:r>
            <a:rPr lang="en-US" dirty="0"/>
            <a:t>Each year the monthly benefit amount gets increased by a COLA adjustment based on the Consumer Price Index for Urban Wage Earners and Clerical Workers (CPI-W)</a:t>
          </a:r>
        </a:p>
      </dgm:t>
    </dgm:pt>
    <dgm:pt modelId="{D5BE027C-CDFE-4AAB-8774-751B3B7EBB4B}" type="parTrans" cxnId="{128D4236-13B3-4FF2-83A3-F324B62B38F7}">
      <dgm:prSet/>
      <dgm:spPr/>
      <dgm:t>
        <a:bodyPr/>
        <a:lstStyle/>
        <a:p>
          <a:endParaRPr lang="en-US"/>
        </a:p>
      </dgm:t>
    </dgm:pt>
    <dgm:pt modelId="{D88BD5E0-8079-44EA-AB01-3B433F7EAD2E}" type="sibTrans" cxnId="{128D4236-13B3-4FF2-83A3-F324B62B38F7}">
      <dgm:prSet/>
      <dgm:spPr/>
      <dgm:t>
        <a:bodyPr/>
        <a:lstStyle/>
        <a:p>
          <a:endParaRPr lang="en-US"/>
        </a:p>
      </dgm:t>
    </dgm:pt>
    <dgm:pt modelId="{0DF978AA-3791-4B71-AE9A-C6314CD75FCD}">
      <dgm:prSet/>
      <dgm:spPr/>
      <dgm:t>
        <a:bodyPr/>
        <a:lstStyle/>
        <a:p>
          <a:r>
            <a:rPr lang="en-US" dirty="0"/>
            <a:t>The COLA adjustment is applied to the PIA beginning at age 62 whether or not you have started claiming benefits</a:t>
          </a:r>
        </a:p>
      </dgm:t>
    </dgm:pt>
    <dgm:pt modelId="{3CC36203-7BEC-4CFB-927F-E2282ED0D09C}" type="parTrans" cxnId="{2066815C-AEBC-4DFF-8FA0-281D44A9814A}">
      <dgm:prSet/>
      <dgm:spPr/>
      <dgm:t>
        <a:bodyPr/>
        <a:lstStyle/>
        <a:p>
          <a:endParaRPr lang="en-US"/>
        </a:p>
      </dgm:t>
    </dgm:pt>
    <dgm:pt modelId="{7E169FCA-DBF2-48B0-8494-D0EEC5F91EFE}" type="sibTrans" cxnId="{2066815C-AEBC-4DFF-8FA0-281D44A9814A}">
      <dgm:prSet/>
      <dgm:spPr/>
      <dgm:t>
        <a:bodyPr/>
        <a:lstStyle/>
        <a:p>
          <a:endParaRPr lang="en-US"/>
        </a:p>
      </dgm:t>
    </dgm:pt>
    <dgm:pt modelId="{F3D4FDD2-1482-4A9D-9E89-5B8C23CCB425}">
      <dgm:prSet/>
      <dgm:spPr/>
      <dgm:t>
        <a:bodyPr/>
        <a:lstStyle/>
        <a:p>
          <a:r>
            <a:rPr lang="en-US" dirty="0"/>
            <a:t>COLA applies to all of the various benefits under Social Security</a:t>
          </a:r>
        </a:p>
      </dgm:t>
    </dgm:pt>
    <dgm:pt modelId="{10D658DB-9C51-4033-A6A2-A6FC5EA2F6C5}" type="parTrans" cxnId="{5B427670-0481-431F-A566-B8A3BD18D60F}">
      <dgm:prSet/>
      <dgm:spPr/>
      <dgm:t>
        <a:bodyPr/>
        <a:lstStyle/>
        <a:p>
          <a:endParaRPr lang="en-US"/>
        </a:p>
      </dgm:t>
    </dgm:pt>
    <dgm:pt modelId="{A72CE04B-7192-4C3F-856C-A3B3A8312727}" type="sibTrans" cxnId="{5B427670-0481-431F-A566-B8A3BD18D60F}">
      <dgm:prSet/>
      <dgm:spPr/>
      <dgm:t>
        <a:bodyPr/>
        <a:lstStyle/>
        <a:p>
          <a:endParaRPr lang="en-US"/>
        </a:p>
      </dgm:t>
    </dgm:pt>
    <dgm:pt modelId="{B3A0957D-6BBD-4E85-9C78-6E404ECB1654}">
      <dgm:prSet/>
      <dgm:spPr/>
      <dgm:t>
        <a:bodyPr/>
        <a:lstStyle/>
        <a:p>
          <a:r>
            <a:rPr lang="en-US" dirty="0"/>
            <a:t>2023 adjustment is 8.7%</a:t>
          </a:r>
        </a:p>
      </dgm:t>
    </dgm:pt>
    <dgm:pt modelId="{189E8876-0AF6-478B-B4DD-C15FE39A90B7}" type="parTrans" cxnId="{512F7EB6-AB3A-4E5B-8F1B-FDB14AE9DDA3}">
      <dgm:prSet/>
      <dgm:spPr/>
      <dgm:t>
        <a:bodyPr/>
        <a:lstStyle/>
        <a:p>
          <a:endParaRPr lang="en-US"/>
        </a:p>
      </dgm:t>
    </dgm:pt>
    <dgm:pt modelId="{293CC8FE-B63D-41F5-813B-1E4966FAC61C}" type="sibTrans" cxnId="{512F7EB6-AB3A-4E5B-8F1B-FDB14AE9DDA3}">
      <dgm:prSet/>
      <dgm:spPr/>
      <dgm:t>
        <a:bodyPr/>
        <a:lstStyle/>
        <a:p>
          <a:endParaRPr lang="en-US"/>
        </a:p>
      </dgm:t>
    </dgm:pt>
    <dgm:pt modelId="{E52B143C-ABC5-474C-BD25-947415D4FFA6}" type="pres">
      <dgm:prSet presAssocID="{A4B8A839-E571-452D-8DB4-8BAB97407607}" presName="vert0" presStyleCnt="0">
        <dgm:presLayoutVars>
          <dgm:dir/>
          <dgm:animOne val="branch"/>
          <dgm:animLvl val="lvl"/>
        </dgm:presLayoutVars>
      </dgm:prSet>
      <dgm:spPr/>
    </dgm:pt>
    <dgm:pt modelId="{5E5373F6-7B5D-F741-9956-C794223DD946}" type="pres">
      <dgm:prSet presAssocID="{BBC36502-79D4-43C6-8C7D-50037C72B0EF}" presName="thickLine" presStyleLbl="alignNode1" presStyleIdx="0" presStyleCnt="4"/>
      <dgm:spPr/>
    </dgm:pt>
    <dgm:pt modelId="{2FF7FE4C-7E87-8B44-A044-24C3F4C24BE5}" type="pres">
      <dgm:prSet presAssocID="{BBC36502-79D4-43C6-8C7D-50037C72B0EF}" presName="horz1" presStyleCnt="0"/>
      <dgm:spPr/>
    </dgm:pt>
    <dgm:pt modelId="{E1755029-7351-5442-BE55-9444BB5A8F3D}" type="pres">
      <dgm:prSet presAssocID="{BBC36502-79D4-43C6-8C7D-50037C72B0EF}" presName="tx1" presStyleLbl="revTx" presStyleIdx="0" presStyleCnt="4"/>
      <dgm:spPr/>
    </dgm:pt>
    <dgm:pt modelId="{D9C64F44-7184-EF45-90FA-5C1FE1337713}" type="pres">
      <dgm:prSet presAssocID="{BBC36502-79D4-43C6-8C7D-50037C72B0EF}" presName="vert1" presStyleCnt="0"/>
      <dgm:spPr/>
    </dgm:pt>
    <dgm:pt modelId="{CF944671-74C1-DA48-941F-3E03187AC680}" type="pres">
      <dgm:prSet presAssocID="{0DF978AA-3791-4B71-AE9A-C6314CD75FCD}" presName="thickLine" presStyleLbl="alignNode1" presStyleIdx="1" presStyleCnt="4"/>
      <dgm:spPr/>
    </dgm:pt>
    <dgm:pt modelId="{B3B79C94-5287-B142-BAB9-3DC99DE20E82}" type="pres">
      <dgm:prSet presAssocID="{0DF978AA-3791-4B71-AE9A-C6314CD75FCD}" presName="horz1" presStyleCnt="0"/>
      <dgm:spPr/>
    </dgm:pt>
    <dgm:pt modelId="{C7EFD187-F450-5D4B-8055-CCF92FCD1E67}" type="pres">
      <dgm:prSet presAssocID="{0DF978AA-3791-4B71-AE9A-C6314CD75FCD}" presName="tx1" presStyleLbl="revTx" presStyleIdx="1" presStyleCnt="4"/>
      <dgm:spPr/>
    </dgm:pt>
    <dgm:pt modelId="{83A7E95A-EC0A-9844-9014-D9481D1354C3}" type="pres">
      <dgm:prSet presAssocID="{0DF978AA-3791-4B71-AE9A-C6314CD75FCD}" presName="vert1" presStyleCnt="0"/>
      <dgm:spPr/>
    </dgm:pt>
    <dgm:pt modelId="{F761EADC-0E20-3644-A482-7C1E7D2AA1D5}" type="pres">
      <dgm:prSet presAssocID="{F3D4FDD2-1482-4A9D-9E89-5B8C23CCB425}" presName="thickLine" presStyleLbl="alignNode1" presStyleIdx="2" presStyleCnt="4"/>
      <dgm:spPr/>
    </dgm:pt>
    <dgm:pt modelId="{9E8A2D35-5647-0F4F-8155-D0C8A0D569F2}" type="pres">
      <dgm:prSet presAssocID="{F3D4FDD2-1482-4A9D-9E89-5B8C23CCB425}" presName="horz1" presStyleCnt="0"/>
      <dgm:spPr/>
    </dgm:pt>
    <dgm:pt modelId="{43426584-4C2C-8F41-AE10-8A531D476BA9}" type="pres">
      <dgm:prSet presAssocID="{F3D4FDD2-1482-4A9D-9E89-5B8C23CCB425}" presName="tx1" presStyleLbl="revTx" presStyleIdx="2" presStyleCnt="4"/>
      <dgm:spPr/>
    </dgm:pt>
    <dgm:pt modelId="{D39F3EBF-5844-7E43-8B06-963402BBFF27}" type="pres">
      <dgm:prSet presAssocID="{F3D4FDD2-1482-4A9D-9E89-5B8C23CCB425}" presName="vert1" presStyleCnt="0"/>
      <dgm:spPr/>
    </dgm:pt>
    <dgm:pt modelId="{7827420F-7E34-1D43-9624-F6FD84A99832}" type="pres">
      <dgm:prSet presAssocID="{B3A0957D-6BBD-4E85-9C78-6E404ECB1654}" presName="thickLine" presStyleLbl="alignNode1" presStyleIdx="3" presStyleCnt="4"/>
      <dgm:spPr/>
    </dgm:pt>
    <dgm:pt modelId="{E5DE7586-3F6E-CF4A-B96C-831A89BD0688}" type="pres">
      <dgm:prSet presAssocID="{B3A0957D-6BBD-4E85-9C78-6E404ECB1654}" presName="horz1" presStyleCnt="0"/>
      <dgm:spPr/>
    </dgm:pt>
    <dgm:pt modelId="{5D3868F8-DECB-454C-99F7-E18AFA3D8FAE}" type="pres">
      <dgm:prSet presAssocID="{B3A0957D-6BBD-4E85-9C78-6E404ECB1654}" presName="tx1" presStyleLbl="revTx" presStyleIdx="3" presStyleCnt="4"/>
      <dgm:spPr/>
    </dgm:pt>
    <dgm:pt modelId="{389D788A-1FDF-5741-9752-4C53B4F92276}" type="pres">
      <dgm:prSet presAssocID="{B3A0957D-6BBD-4E85-9C78-6E404ECB1654}" presName="vert1" presStyleCnt="0"/>
      <dgm:spPr/>
    </dgm:pt>
  </dgm:ptLst>
  <dgm:cxnLst>
    <dgm:cxn modelId="{7DE71A22-5682-5740-A0F4-7C47029C6892}" type="presOf" srcId="{B3A0957D-6BBD-4E85-9C78-6E404ECB1654}" destId="{5D3868F8-DECB-454C-99F7-E18AFA3D8FAE}" srcOrd="0" destOrd="0" presId="urn:microsoft.com/office/officeart/2008/layout/LinedList"/>
    <dgm:cxn modelId="{3F305A29-C296-E240-A7F9-95352E55723E}" type="presOf" srcId="{BBC36502-79D4-43C6-8C7D-50037C72B0EF}" destId="{E1755029-7351-5442-BE55-9444BB5A8F3D}" srcOrd="0" destOrd="0" presId="urn:microsoft.com/office/officeart/2008/layout/LinedList"/>
    <dgm:cxn modelId="{02083634-1CC3-FC46-B36E-9AD802043556}" type="presOf" srcId="{0DF978AA-3791-4B71-AE9A-C6314CD75FCD}" destId="{C7EFD187-F450-5D4B-8055-CCF92FCD1E67}" srcOrd="0" destOrd="0" presId="urn:microsoft.com/office/officeart/2008/layout/LinedList"/>
    <dgm:cxn modelId="{128D4236-13B3-4FF2-83A3-F324B62B38F7}" srcId="{A4B8A839-E571-452D-8DB4-8BAB97407607}" destId="{BBC36502-79D4-43C6-8C7D-50037C72B0EF}" srcOrd="0" destOrd="0" parTransId="{D5BE027C-CDFE-4AAB-8774-751B3B7EBB4B}" sibTransId="{D88BD5E0-8079-44EA-AB01-3B433F7EAD2E}"/>
    <dgm:cxn modelId="{8BF11557-2310-4545-9F45-ED6455F6EA44}" type="presOf" srcId="{F3D4FDD2-1482-4A9D-9E89-5B8C23CCB425}" destId="{43426584-4C2C-8F41-AE10-8A531D476BA9}" srcOrd="0" destOrd="0" presId="urn:microsoft.com/office/officeart/2008/layout/LinedList"/>
    <dgm:cxn modelId="{2066815C-AEBC-4DFF-8FA0-281D44A9814A}" srcId="{A4B8A839-E571-452D-8DB4-8BAB97407607}" destId="{0DF978AA-3791-4B71-AE9A-C6314CD75FCD}" srcOrd="1" destOrd="0" parTransId="{3CC36203-7BEC-4CFB-927F-E2282ED0D09C}" sibTransId="{7E169FCA-DBF2-48B0-8494-D0EEC5F91EFE}"/>
    <dgm:cxn modelId="{5B427670-0481-431F-A566-B8A3BD18D60F}" srcId="{A4B8A839-E571-452D-8DB4-8BAB97407607}" destId="{F3D4FDD2-1482-4A9D-9E89-5B8C23CCB425}" srcOrd="2" destOrd="0" parTransId="{10D658DB-9C51-4033-A6A2-A6FC5EA2F6C5}" sibTransId="{A72CE04B-7192-4C3F-856C-A3B3A8312727}"/>
    <dgm:cxn modelId="{512F7EB6-AB3A-4E5B-8F1B-FDB14AE9DDA3}" srcId="{A4B8A839-E571-452D-8DB4-8BAB97407607}" destId="{B3A0957D-6BBD-4E85-9C78-6E404ECB1654}" srcOrd="3" destOrd="0" parTransId="{189E8876-0AF6-478B-B4DD-C15FE39A90B7}" sibTransId="{293CC8FE-B63D-41F5-813B-1E4966FAC61C}"/>
    <dgm:cxn modelId="{948166F5-6387-074D-B625-1F7C93C959BE}" type="presOf" srcId="{A4B8A839-E571-452D-8DB4-8BAB97407607}" destId="{E52B143C-ABC5-474C-BD25-947415D4FFA6}" srcOrd="0" destOrd="0" presId="urn:microsoft.com/office/officeart/2008/layout/LinedList"/>
    <dgm:cxn modelId="{364242B1-0EB3-134D-9725-2626FB1DA8B4}" type="presParOf" srcId="{E52B143C-ABC5-474C-BD25-947415D4FFA6}" destId="{5E5373F6-7B5D-F741-9956-C794223DD946}" srcOrd="0" destOrd="0" presId="urn:microsoft.com/office/officeart/2008/layout/LinedList"/>
    <dgm:cxn modelId="{3D15BB27-B7FC-5C4B-AA62-794138822E7D}" type="presParOf" srcId="{E52B143C-ABC5-474C-BD25-947415D4FFA6}" destId="{2FF7FE4C-7E87-8B44-A044-24C3F4C24BE5}" srcOrd="1" destOrd="0" presId="urn:microsoft.com/office/officeart/2008/layout/LinedList"/>
    <dgm:cxn modelId="{2507CF39-76E2-A942-B339-91E16E40D9D4}" type="presParOf" srcId="{2FF7FE4C-7E87-8B44-A044-24C3F4C24BE5}" destId="{E1755029-7351-5442-BE55-9444BB5A8F3D}" srcOrd="0" destOrd="0" presId="urn:microsoft.com/office/officeart/2008/layout/LinedList"/>
    <dgm:cxn modelId="{A0D652A8-934C-C042-9EB8-663DCAF23474}" type="presParOf" srcId="{2FF7FE4C-7E87-8B44-A044-24C3F4C24BE5}" destId="{D9C64F44-7184-EF45-90FA-5C1FE1337713}" srcOrd="1" destOrd="0" presId="urn:microsoft.com/office/officeart/2008/layout/LinedList"/>
    <dgm:cxn modelId="{71B3CC5B-6B24-404A-9852-2AE7B4C41C30}" type="presParOf" srcId="{E52B143C-ABC5-474C-BD25-947415D4FFA6}" destId="{CF944671-74C1-DA48-941F-3E03187AC680}" srcOrd="2" destOrd="0" presId="urn:microsoft.com/office/officeart/2008/layout/LinedList"/>
    <dgm:cxn modelId="{044584DB-39EF-0F4D-88E1-0B9A8CFF2882}" type="presParOf" srcId="{E52B143C-ABC5-474C-BD25-947415D4FFA6}" destId="{B3B79C94-5287-B142-BAB9-3DC99DE20E82}" srcOrd="3" destOrd="0" presId="urn:microsoft.com/office/officeart/2008/layout/LinedList"/>
    <dgm:cxn modelId="{F6CB24EC-177C-814B-92C0-954D8626D5F0}" type="presParOf" srcId="{B3B79C94-5287-B142-BAB9-3DC99DE20E82}" destId="{C7EFD187-F450-5D4B-8055-CCF92FCD1E67}" srcOrd="0" destOrd="0" presId="urn:microsoft.com/office/officeart/2008/layout/LinedList"/>
    <dgm:cxn modelId="{949BB142-5562-4648-9846-3F4D79C3222B}" type="presParOf" srcId="{B3B79C94-5287-B142-BAB9-3DC99DE20E82}" destId="{83A7E95A-EC0A-9844-9014-D9481D1354C3}" srcOrd="1" destOrd="0" presId="urn:microsoft.com/office/officeart/2008/layout/LinedList"/>
    <dgm:cxn modelId="{3AD559D1-7895-CD48-863C-6D2ECABB8DF0}" type="presParOf" srcId="{E52B143C-ABC5-474C-BD25-947415D4FFA6}" destId="{F761EADC-0E20-3644-A482-7C1E7D2AA1D5}" srcOrd="4" destOrd="0" presId="urn:microsoft.com/office/officeart/2008/layout/LinedList"/>
    <dgm:cxn modelId="{B28EC704-0F4E-4D4E-A40F-8C7973242C96}" type="presParOf" srcId="{E52B143C-ABC5-474C-BD25-947415D4FFA6}" destId="{9E8A2D35-5647-0F4F-8155-D0C8A0D569F2}" srcOrd="5" destOrd="0" presId="urn:microsoft.com/office/officeart/2008/layout/LinedList"/>
    <dgm:cxn modelId="{5D30D5D4-7E26-ED47-BE71-5E9BBB6C1E09}" type="presParOf" srcId="{9E8A2D35-5647-0F4F-8155-D0C8A0D569F2}" destId="{43426584-4C2C-8F41-AE10-8A531D476BA9}" srcOrd="0" destOrd="0" presId="urn:microsoft.com/office/officeart/2008/layout/LinedList"/>
    <dgm:cxn modelId="{0B1CD1BE-5266-314B-B316-261F751B4A3D}" type="presParOf" srcId="{9E8A2D35-5647-0F4F-8155-D0C8A0D569F2}" destId="{D39F3EBF-5844-7E43-8B06-963402BBFF27}" srcOrd="1" destOrd="0" presId="urn:microsoft.com/office/officeart/2008/layout/LinedList"/>
    <dgm:cxn modelId="{338F50A4-00E6-6240-A780-DCD4A036D131}" type="presParOf" srcId="{E52B143C-ABC5-474C-BD25-947415D4FFA6}" destId="{7827420F-7E34-1D43-9624-F6FD84A99832}" srcOrd="6" destOrd="0" presId="urn:microsoft.com/office/officeart/2008/layout/LinedList"/>
    <dgm:cxn modelId="{CA0BC886-5986-7046-96E8-E93258522069}" type="presParOf" srcId="{E52B143C-ABC5-474C-BD25-947415D4FFA6}" destId="{E5DE7586-3F6E-CF4A-B96C-831A89BD0688}" srcOrd="7" destOrd="0" presId="urn:microsoft.com/office/officeart/2008/layout/LinedList"/>
    <dgm:cxn modelId="{6C9B09AA-98D6-7A4C-A064-AB229768D602}" type="presParOf" srcId="{E5DE7586-3F6E-CF4A-B96C-831A89BD0688}" destId="{5D3868F8-DECB-454C-99F7-E18AFA3D8FAE}" srcOrd="0" destOrd="0" presId="urn:microsoft.com/office/officeart/2008/layout/LinedList"/>
    <dgm:cxn modelId="{FEBE1D67-46B3-8E40-B1AF-9F9662B59C10}" type="presParOf" srcId="{E5DE7586-3F6E-CF4A-B96C-831A89BD0688}" destId="{389D788A-1FDF-5741-9752-4C53B4F922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8CFDA-5256-FF4C-8C8C-A66DE7563762}">
      <dsp:nvSpPr>
        <dsp:cNvPr id="0" name=""/>
        <dsp:cNvSpPr/>
      </dsp:nvSpPr>
      <dsp:spPr>
        <a:xfrm>
          <a:off x="0" y="4143670"/>
          <a:ext cx="6263640" cy="13600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AIME is translated to PIA using a progressive benefit formula in the year that you turn 62 and on average replaces 40% of average wages</a:t>
          </a:r>
        </a:p>
      </dsp:txBody>
      <dsp:txXfrm>
        <a:off x="0" y="4143670"/>
        <a:ext cx="6263640" cy="1360044"/>
      </dsp:txXfrm>
    </dsp:sp>
    <dsp:sp modelId="{5F4C045B-F4E8-2B4D-882A-9D71528951C3}">
      <dsp:nvSpPr>
        <dsp:cNvPr id="0" name=""/>
        <dsp:cNvSpPr/>
      </dsp:nvSpPr>
      <dsp:spPr>
        <a:xfrm rot="10800000">
          <a:off x="0" y="2072321"/>
          <a:ext cx="6263640" cy="2091749"/>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The beginning point is your Average Indexed Monthly Earnings (AIME)</a:t>
          </a:r>
        </a:p>
      </dsp:txBody>
      <dsp:txXfrm rot="-10800000">
        <a:off x="0" y="2072321"/>
        <a:ext cx="6263640" cy="734203"/>
      </dsp:txXfrm>
    </dsp:sp>
    <dsp:sp modelId="{B7A1403F-E87C-164D-817A-EB11AF6004AF}">
      <dsp:nvSpPr>
        <dsp:cNvPr id="0" name=""/>
        <dsp:cNvSpPr/>
      </dsp:nvSpPr>
      <dsp:spPr>
        <a:xfrm>
          <a:off x="0" y="2806525"/>
          <a:ext cx="3131819" cy="625433"/>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The top 35 years of your earnings subject to social security tax</a:t>
          </a:r>
        </a:p>
      </dsp:txBody>
      <dsp:txXfrm>
        <a:off x="0" y="2806525"/>
        <a:ext cx="3131819" cy="625433"/>
      </dsp:txXfrm>
    </dsp:sp>
    <dsp:sp modelId="{79FFE33C-F23B-B346-AC70-EC31A5C492CE}">
      <dsp:nvSpPr>
        <dsp:cNvPr id="0" name=""/>
        <dsp:cNvSpPr/>
      </dsp:nvSpPr>
      <dsp:spPr>
        <a:xfrm>
          <a:off x="3131820" y="2806525"/>
          <a:ext cx="3131819" cy="625433"/>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At age 60 these past earnings are adjusted based on an Average Wage Index</a:t>
          </a:r>
        </a:p>
      </dsp:txBody>
      <dsp:txXfrm>
        <a:off x="3131820" y="2806525"/>
        <a:ext cx="3131819" cy="625433"/>
      </dsp:txXfrm>
    </dsp:sp>
    <dsp:sp modelId="{8A5E112C-0E2C-4F44-828D-3782ACBE9812}">
      <dsp:nvSpPr>
        <dsp:cNvPr id="0" name=""/>
        <dsp:cNvSpPr/>
      </dsp:nvSpPr>
      <dsp:spPr>
        <a:xfrm rot="10800000">
          <a:off x="0" y="972"/>
          <a:ext cx="6263640" cy="2091749"/>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The PIA is the monthly benefit you will receive at your FRA</a:t>
          </a:r>
        </a:p>
      </dsp:txBody>
      <dsp:txXfrm rot="10800000">
        <a:off x="0" y="972"/>
        <a:ext cx="6263640" cy="1359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373F6-7B5D-F741-9956-C794223DD946}">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755029-7351-5442-BE55-9444BB5A8F3D}">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Each year the monthly benefit amount gets increased by a COLA adjustment based on the Consumer Price Index for Urban Wage Earners and Clerical Workers (CPI-W)</a:t>
          </a:r>
        </a:p>
      </dsp:txBody>
      <dsp:txXfrm>
        <a:off x="0" y="0"/>
        <a:ext cx="6900512" cy="1384035"/>
      </dsp:txXfrm>
    </dsp:sp>
    <dsp:sp modelId="{CF944671-74C1-DA48-941F-3E03187AC680}">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EFD187-F450-5D4B-8055-CCF92FCD1E67}">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The COLA adjustment is applied to the PIA beginning at age 62 whether or not you have started claiming benefits</a:t>
          </a:r>
        </a:p>
      </dsp:txBody>
      <dsp:txXfrm>
        <a:off x="0" y="1384035"/>
        <a:ext cx="6900512" cy="1384035"/>
      </dsp:txXfrm>
    </dsp:sp>
    <dsp:sp modelId="{F761EADC-0E20-3644-A482-7C1E7D2AA1D5}">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26584-4C2C-8F41-AE10-8A531D476BA9}">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COLA applies to all of the various benefits under Social Security</a:t>
          </a:r>
        </a:p>
      </dsp:txBody>
      <dsp:txXfrm>
        <a:off x="0" y="2768070"/>
        <a:ext cx="6900512" cy="1384035"/>
      </dsp:txXfrm>
    </dsp:sp>
    <dsp:sp modelId="{7827420F-7E34-1D43-9624-F6FD84A99832}">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3868F8-DECB-454C-99F7-E18AFA3D8FAE}">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2023 adjustment is 8.7%</a:t>
          </a:r>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DDCC-9ED0-87C5-C646-43474E7A79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E95F00-1A04-5442-BC6E-94CC309AE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B8EE2-706C-8776-E0B5-AFF8BC0D77D4}"/>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6EB67B38-669E-7FD4-CC96-1CB63F67AA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234BA3-8255-9641-5EB2-D3906387C516}"/>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180403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2D12-F9EC-2E32-1BA0-18227C2A45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29C128-CFBC-1C44-CB44-6CE433D0BE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82289-F9FE-3F55-02A3-B733862166A1}"/>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DCFA35E1-EEE5-1A8A-8596-4823A5D9C9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1945A2-59F1-6B61-0B06-4BB5D747270D}"/>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421637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F5C32-A13B-6679-114D-B1DE5D0601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6805C-B6B4-5B99-5DD5-FFF09C7CCA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DCE20-64CF-6C3F-0367-5008D736DD0A}"/>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12632441-C642-C21E-3AF0-2845A6C244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564664-F8C5-7C57-9F2A-B39EB64ED523}"/>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178416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FA64-D22F-2722-ED48-D01919F149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EEEE11-8770-5CD9-4566-6C8C575C8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3FC31-3309-15BF-DB46-5F8A6E2C42CE}"/>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FD5B4152-B8E1-7692-036D-7A7D1535CC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38A87B-1C1B-D49F-5E1D-E230973EFDBC}"/>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285943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F60C9-345B-E5B9-9712-8B40777F43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253EE3-0CBD-DD73-599F-E3B2DA259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A23FA0-16E0-4612-C98A-6457C28ECF5D}"/>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062DAE81-01B8-64CF-93B1-4D98D02DA2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3B683D-5BAD-71F3-8090-25AD21795447}"/>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264893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C063-6A95-A72F-1250-8B829242E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A48E4C-10B4-F3C4-85B3-50C64E8BD0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237C5-8EAD-D553-AAAC-DB3C93F481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4EDF56-749B-B628-3C10-41A121C86B3A}"/>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6" name="Footer Placeholder 5">
            <a:extLst>
              <a:ext uri="{FF2B5EF4-FFF2-40B4-BE49-F238E27FC236}">
                <a16:creationId xmlns:a16="http://schemas.microsoft.com/office/drawing/2014/main" id="{CB0AA215-9699-B25C-AFDD-F625E06F5E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E15475-96F2-93C0-2B04-84CDF07554F1}"/>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370480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D6F9B-36CE-7D86-4408-F80C6F9B34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B2D8DA-81E1-62FE-3A80-F800381F56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F0C364-9580-F878-6428-2D1B20D72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9C37D-CD35-A898-FD80-DBAB9AA1C2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E9E6FB-0120-FE1C-099F-AB8799E8D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9412C0-15F5-62D9-3662-83DE80EFC4BA}"/>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8" name="Footer Placeholder 7">
            <a:extLst>
              <a:ext uri="{FF2B5EF4-FFF2-40B4-BE49-F238E27FC236}">
                <a16:creationId xmlns:a16="http://schemas.microsoft.com/office/drawing/2014/main" id="{8CD19306-850E-3697-439B-FEDB9761D6F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9CF208-4CE3-BC84-ABBB-722DE3DCC4FE}"/>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44871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C589-62C6-0263-0768-3602A1F1B2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7B299-E098-31C6-652E-7C3336BB9020}"/>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4" name="Footer Placeholder 3">
            <a:extLst>
              <a:ext uri="{FF2B5EF4-FFF2-40B4-BE49-F238E27FC236}">
                <a16:creationId xmlns:a16="http://schemas.microsoft.com/office/drawing/2014/main" id="{FD8531BC-7D3E-EC37-CBAF-3D79957844D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AB6D0AB-74F8-7C34-248C-A6F408145B5E}"/>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99492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9B3009-2BC4-D083-66A9-0140DDF23425}"/>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3" name="Footer Placeholder 2">
            <a:extLst>
              <a:ext uri="{FF2B5EF4-FFF2-40B4-BE49-F238E27FC236}">
                <a16:creationId xmlns:a16="http://schemas.microsoft.com/office/drawing/2014/main" id="{8127B818-3630-AA56-F8F8-85D004F3046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501F632-4B96-82E1-29BE-85F03B4E73E4}"/>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51644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DFD44-51D3-A25D-852F-FB2FAB492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70DBC-769D-18C7-E4EE-F697BF7FB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879D31-C803-F5B2-56E6-C32E23538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52A99-9699-3B5C-A332-84DD003A2E97}"/>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6" name="Footer Placeholder 5">
            <a:extLst>
              <a:ext uri="{FF2B5EF4-FFF2-40B4-BE49-F238E27FC236}">
                <a16:creationId xmlns:a16="http://schemas.microsoft.com/office/drawing/2014/main" id="{A1DFE2A5-6B75-0B34-54ED-A782EB3061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8A4ED5-A010-A3FF-4B1A-4D126A9AB519}"/>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39907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051C-1946-DF84-5B60-4C410BADE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FC8A2D-5130-7848-D147-1CC4AB712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22DA0C7-CC45-19E7-CEA6-7C068F652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F518AD-54B0-91E7-3DBF-05D3A460E08E}"/>
              </a:ext>
            </a:extLst>
          </p:cNvPr>
          <p:cNvSpPr>
            <a:spLocks noGrp="1"/>
          </p:cNvSpPr>
          <p:nvPr>
            <p:ph type="dt" sz="half" idx="10"/>
          </p:nvPr>
        </p:nvSpPr>
        <p:spPr/>
        <p:txBody>
          <a:bodyPr/>
          <a:lstStyle/>
          <a:p>
            <a:fld id="{7CE175C9-F9FE-8947-BC37-D1AAEF41F022}" type="datetimeFigureOut">
              <a:rPr lang="en-US" smtClean="0"/>
              <a:t>1/5/23</a:t>
            </a:fld>
            <a:endParaRPr lang="en-US" dirty="0"/>
          </a:p>
        </p:txBody>
      </p:sp>
      <p:sp>
        <p:nvSpPr>
          <p:cNvPr id="6" name="Footer Placeholder 5">
            <a:extLst>
              <a:ext uri="{FF2B5EF4-FFF2-40B4-BE49-F238E27FC236}">
                <a16:creationId xmlns:a16="http://schemas.microsoft.com/office/drawing/2014/main" id="{E130A214-4B4D-9A8A-07E5-311F42FF99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D79550-79A0-BCCA-7A11-9F9205E612DB}"/>
              </a:ext>
            </a:extLst>
          </p:cNvPr>
          <p:cNvSpPr>
            <a:spLocks noGrp="1"/>
          </p:cNvSpPr>
          <p:nvPr>
            <p:ph type="sldNum" sz="quarter" idx="12"/>
          </p:nvPr>
        </p:nvSpPr>
        <p:spPr/>
        <p:txBody>
          <a:bodyPr/>
          <a:lstStyle/>
          <a:p>
            <a:fld id="{9E0338E2-7D1C-0043-B41D-EC941D8DC326}" type="slidenum">
              <a:rPr lang="en-US" smtClean="0"/>
              <a:t>‹#›</a:t>
            </a:fld>
            <a:endParaRPr lang="en-US" dirty="0"/>
          </a:p>
        </p:txBody>
      </p:sp>
    </p:spTree>
    <p:extLst>
      <p:ext uri="{BB962C8B-B14F-4D97-AF65-F5344CB8AC3E}">
        <p14:creationId xmlns:p14="http://schemas.microsoft.com/office/powerpoint/2010/main" val="321311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4E5F04-A809-6FC2-8EFA-4D55B740D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307157-BC8D-EF4D-CD83-0977ECC5D8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98C5C-5396-AD58-703E-5DBBE14E5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75C9-F9FE-8947-BC37-D1AAEF41F022}" type="datetimeFigureOut">
              <a:rPr lang="en-US" smtClean="0"/>
              <a:t>1/5/23</a:t>
            </a:fld>
            <a:endParaRPr lang="en-US" dirty="0"/>
          </a:p>
        </p:txBody>
      </p:sp>
      <p:sp>
        <p:nvSpPr>
          <p:cNvPr id="5" name="Footer Placeholder 4">
            <a:extLst>
              <a:ext uri="{FF2B5EF4-FFF2-40B4-BE49-F238E27FC236}">
                <a16:creationId xmlns:a16="http://schemas.microsoft.com/office/drawing/2014/main" id="{DBA35CA9-D37B-B4A8-6995-0A3241B49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D9E8991-F76C-EE2C-2A5F-B3DF8D5AA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338E2-7D1C-0043-B41D-EC941D8DC326}" type="slidenum">
              <a:rPr lang="en-US" smtClean="0"/>
              <a:t>‹#›</a:t>
            </a:fld>
            <a:endParaRPr lang="en-US" dirty="0"/>
          </a:p>
        </p:txBody>
      </p:sp>
    </p:spTree>
    <p:extLst>
      <p:ext uri="{BB962C8B-B14F-4D97-AF65-F5344CB8AC3E}">
        <p14:creationId xmlns:p14="http://schemas.microsoft.com/office/powerpoint/2010/main" val="2567803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ocialsecurityintelligence.com/calculators/social-security-break-even-calculato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1F4067-9082-2C6D-1D8B-8C419AD72E0D}"/>
              </a:ext>
            </a:extLst>
          </p:cNvPr>
          <p:cNvSpPr>
            <a:spLocks noGrp="1"/>
          </p:cNvSpPr>
          <p:nvPr>
            <p:ph type="ctrTitle"/>
          </p:nvPr>
        </p:nvSpPr>
        <p:spPr>
          <a:xfrm>
            <a:off x="838200" y="451381"/>
            <a:ext cx="10512552" cy="4066540"/>
          </a:xfrm>
        </p:spPr>
        <p:txBody>
          <a:bodyPr anchor="b">
            <a:normAutofit/>
          </a:bodyPr>
          <a:lstStyle/>
          <a:p>
            <a:pPr algn="l"/>
            <a:r>
              <a:rPr lang="en-US" sz="6600" dirty="0"/>
              <a:t>Social Security 101</a:t>
            </a:r>
          </a:p>
        </p:txBody>
      </p:sp>
      <p:sp>
        <p:nvSpPr>
          <p:cNvPr id="3" name="Subtitle 2">
            <a:extLst>
              <a:ext uri="{FF2B5EF4-FFF2-40B4-BE49-F238E27FC236}">
                <a16:creationId xmlns:a16="http://schemas.microsoft.com/office/drawing/2014/main" id="{24251641-D47B-DB66-4305-A076D76BC48C}"/>
              </a:ext>
            </a:extLst>
          </p:cNvPr>
          <p:cNvSpPr>
            <a:spLocks noGrp="1"/>
          </p:cNvSpPr>
          <p:nvPr>
            <p:ph type="subTitle" idx="1"/>
          </p:nvPr>
        </p:nvSpPr>
        <p:spPr>
          <a:xfrm>
            <a:off x="838199" y="4983276"/>
            <a:ext cx="10512552" cy="1126680"/>
          </a:xfrm>
        </p:spPr>
        <p:txBody>
          <a:bodyPr>
            <a:normAutofit/>
          </a:bodyPr>
          <a:lstStyle/>
          <a:p>
            <a:pPr algn="l"/>
            <a:r>
              <a:rPr lang="en-US" dirty="0"/>
              <a:t>Fishers United Methodist Church</a:t>
            </a:r>
          </a:p>
          <a:p>
            <a:pPr algn="l"/>
            <a:r>
              <a:rPr lang="en-US" dirty="0"/>
              <a:t>Personal Finance Ministry</a:t>
            </a:r>
          </a:p>
        </p:txBody>
      </p:sp>
      <p:sp>
        <p:nvSpPr>
          <p:cNvPr id="1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660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61F1FA-B0B6-E315-3A2D-B73492E56707}"/>
              </a:ext>
            </a:extLst>
          </p:cNvPr>
          <p:cNvSpPr>
            <a:spLocks noGrp="1"/>
          </p:cNvSpPr>
          <p:nvPr>
            <p:ph type="title"/>
          </p:nvPr>
        </p:nvSpPr>
        <p:spPr>
          <a:xfrm>
            <a:off x="841248" y="548640"/>
            <a:ext cx="3600860" cy="5431536"/>
          </a:xfrm>
        </p:spPr>
        <p:txBody>
          <a:bodyPr>
            <a:normAutofit/>
          </a:bodyPr>
          <a:lstStyle/>
          <a:p>
            <a:r>
              <a:rPr lang="en-US" sz="5400" dirty="0"/>
              <a:t>Taxes on Benefits</a:t>
            </a:r>
          </a:p>
        </p:txBody>
      </p:sp>
      <p:sp>
        <p:nvSpPr>
          <p:cNvPr id="3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ED7816-627C-B0FE-5480-A1C96191E117}"/>
              </a:ext>
            </a:extLst>
          </p:cNvPr>
          <p:cNvSpPr>
            <a:spLocks noGrp="1"/>
          </p:cNvSpPr>
          <p:nvPr>
            <p:ph idx="1"/>
          </p:nvPr>
        </p:nvSpPr>
        <p:spPr>
          <a:xfrm>
            <a:off x="5126418" y="552091"/>
            <a:ext cx="6224335" cy="5431536"/>
          </a:xfrm>
        </p:spPr>
        <p:txBody>
          <a:bodyPr anchor="ctr">
            <a:normAutofit/>
          </a:bodyPr>
          <a:lstStyle/>
          <a:p>
            <a:r>
              <a:rPr lang="en-US" sz="2200" dirty="0"/>
              <a:t>Social security benefits can be subject to income taxes</a:t>
            </a:r>
          </a:p>
          <a:p>
            <a:r>
              <a:rPr lang="en-US" sz="2200" dirty="0"/>
              <a:t>If your adjusted gross income (with certain modifications) is $25,000 for an individual or $32,000 filing jointly then it will start being included in taxable income up to a maximum of 85% of the benefits received</a:t>
            </a:r>
          </a:p>
        </p:txBody>
      </p:sp>
    </p:spTree>
    <p:extLst>
      <p:ext uri="{BB962C8B-B14F-4D97-AF65-F5344CB8AC3E}">
        <p14:creationId xmlns:p14="http://schemas.microsoft.com/office/powerpoint/2010/main" val="238212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24C7E5-64A7-0623-E8D1-97948709F8FA}"/>
              </a:ext>
            </a:extLst>
          </p:cNvPr>
          <p:cNvSpPr>
            <a:spLocks noGrp="1"/>
          </p:cNvSpPr>
          <p:nvPr>
            <p:ph type="title"/>
          </p:nvPr>
        </p:nvSpPr>
        <p:spPr>
          <a:xfrm>
            <a:off x="841248" y="548640"/>
            <a:ext cx="3600860" cy="5431536"/>
          </a:xfrm>
        </p:spPr>
        <p:txBody>
          <a:bodyPr>
            <a:normAutofit/>
          </a:bodyPr>
          <a:lstStyle/>
          <a:p>
            <a:r>
              <a:rPr lang="en-US" sz="5400" dirty="0"/>
              <a:t>Potential for Social Security Reform</a:t>
            </a:r>
          </a:p>
        </p:txBody>
      </p:sp>
      <p:sp>
        <p:nvSpPr>
          <p:cNvPr id="2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CB6D249-92A8-4DA8-8167-24018B673826}"/>
              </a:ext>
            </a:extLst>
          </p:cNvPr>
          <p:cNvSpPr>
            <a:spLocks noGrp="1"/>
          </p:cNvSpPr>
          <p:nvPr>
            <p:ph idx="1"/>
          </p:nvPr>
        </p:nvSpPr>
        <p:spPr>
          <a:xfrm>
            <a:off x="5126418" y="552091"/>
            <a:ext cx="6224335" cy="5431536"/>
          </a:xfrm>
        </p:spPr>
        <p:txBody>
          <a:bodyPr anchor="ctr">
            <a:normAutofit/>
          </a:bodyPr>
          <a:lstStyle/>
          <a:p>
            <a:r>
              <a:rPr lang="en-US" sz="2200" dirty="0"/>
              <a:t>Due to changing demographics, there is a strain on the social security system</a:t>
            </a:r>
          </a:p>
          <a:p>
            <a:r>
              <a:rPr lang="en-US" sz="2200" dirty="0"/>
              <a:t>If the current trust is depleted (2034?) then the current inflow of social security taxes would need to fund the outflow of benefits resulting in an estimated 22% reduction in benefits</a:t>
            </a:r>
          </a:p>
          <a:p>
            <a:r>
              <a:rPr lang="en-US" sz="2200" dirty="0"/>
              <a:t>On two occasions in the past when faced with a similar situation congress has come to the rescue by increasing the tax, wages subject to the tax, delaying FRA, or some combination of these items</a:t>
            </a:r>
          </a:p>
        </p:txBody>
      </p:sp>
    </p:spTree>
    <p:extLst>
      <p:ext uri="{BB962C8B-B14F-4D97-AF65-F5344CB8AC3E}">
        <p14:creationId xmlns:p14="http://schemas.microsoft.com/office/powerpoint/2010/main" val="41015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666ADBE-A9B3-5A24-1F06-548226C99384}"/>
              </a:ext>
            </a:extLst>
          </p:cNvPr>
          <p:cNvSpPr>
            <a:spLocks noGrp="1"/>
          </p:cNvSpPr>
          <p:nvPr>
            <p:ph type="title"/>
          </p:nvPr>
        </p:nvSpPr>
        <p:spPr>
          <a:xfrm>
            <a:off x="841248" y="548640"/>
            <a:ext cx="3600860" cy="5431536"/>
          </a:xfrm>
        </p:spPr>
        <p:txBody>
          <a:bodyPr>
            <a:normAutofit/>
          </a:bodyPr>
          <a:lstStyle/>
          <a:p>
            <a:r>
              <a:rPr lang="en-US" sz="5400" dirty="0"/>
              <a:t>Social Security Claiming Decisions</a:t>
            </a:r>
          </a:p>
        </p:txBody>
      </p:sp>
      <p:sp>
        <p:nvSpPr>
          <p:cNvPr id="2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65BD3D7-1A8F-726C-AD10-15858043016F}"/>
              </a:ext>
            </a:extLst>
          </p:cNvPr>
          <p:cNvSpPr>
            <a:spLocks noGrp="1"/>
          </p:cNvSpPr>
          <p:nvPr>
            <p:ph idx="1"/>
          </p:nvPr>
        </p:nvSpPr>
        <p:spPr>
          <a:xfrm>
            <a:off x="5126418" y="552091"/>
            <a:ext cx="6224335" cy="5431536"/>
          </a:xfrm>
        </p:spPr>
        <p:txBody>
          <a:bodyPr anchor="ctr">
            <a:normAutofit/>
          </a:bodyPr>
          <a:lstStyle/>
          <a:p>
            <a:r>
              <a:rPr lang="en-US" sz="2200" dirty="0"/>
              <a:t>Why would you want to claim benefits prior to FRA?</a:t>
            </a:r>
          </a:p>
          <a:p>
            <a:pPr lvl="1"/>
            <a:r>
              <a:rPr lang="en-US" sz="2200" dirty="0"/>
              <a:t>Health issues</a:t>
            </a:r>
          </a:p>
          <a:p>
            <a:pPr lvl="1"/>
            <a:r>
              <a:rPr lang="en-US" sz="2200" dirty="0"/>
              <a:t>Need the money now</a:t>
            </a:r>
          </a:p>
          <a:p>
            <a:pPr lvl="1"/>
            <a:r>
              <a:rPr lang="en-US" sz="2200" dirty="0"/>
              <a:t>Coordinating payments with your spouse</a:t>
            </a:r>
          </a:p>
          <a:p>
            <a:pPr lvl="1"/>
            <a:r>
              <a:rPr lang="en-US" sz="2200" dirty="0"/>
              <a:t>Other specific situations</a:t>
            </a:r>
          </a:p>
        </p:txBody>
      </p:sp>
    </p:spTree>
    <p:extLst>
      <p:ext uri="{BB962C8B-B14F-4D97-AF65-F5344CB8AC3E}">
        <p14:creationId xmlns:p14="http://schemas.microsoft.com/office/powerpoint/2010/main" val="80650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E54110-901C-522D-40C4-B05B31EFA007}"/>
              </a:ext>
            </a:extLst>
          </p:cNvPr>
          <p:cNvSpPr>
            <a:spLocks noGrp="1"/>
          </p:cNvSpPr>
          <p:nvPr>
            <p:ph type="title"/>
          </p:nvPr>
        </p:nvSpPr>
        <p:spPr>
          <a:xfrm>
            <a:off x="841248" y="548640"/>
            <a:ext cx="3600860" cy="5431536"/>
          </a:xfrm>
        </p:spPr>
        <p:txBody>
          <a:bodyPr>
            <a:normAutofit/>
          </a:bodyPr>
          <a:lstStyle/>
          <a:p>
            <a:r>
              <a:rPr lang="en-US" sz="5400" dirty="0"/>
              <a:t>Social Security Claiming Decisions</a:t>
            </a:r>
          </a:p>
        </p:txBody>
      </p:sp>
      <p:sp>
        <p:nvSpPr>
          <p:cNvPr id="2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A5DDB4-E03A-D709-B831-3F4B670F8417}"/>
              </a:ext>
            </a:extLst>
          </p:cNvPr>
          <p:cNvSpPr>
            <a:spLocks noGrp="1"/>
          </p:cNvSpPr>
          <p:nvPr>
            <p:ph idx="1"/>
          </p:nvPr>
        </p:nvSpPr>
        <p:spPr>
          <a:xfrm>
            <a:off x="5126418" y="552091"/>
            <a:ext cx="6224335" cy="5431536"/>
          </a:xfrm>
        </p:spPr>
        <p:txBody>
          <a:bodyPr anchor="ctr">
            <a:normAutofit/>
          </a:bodyPr>
          <a:lstStyle/>
          <a:p>
            <a:r>
              <a:rPr lang="en-US" sz="2200" dirty="0"/>
              <a:t>Why would I want to wait to claim benefits?</a:t>
            </a:r>
          </a:p>
          <a:p>
            <a:pPr lvl="1"/>
            <a:r>
              <a:rPr lang="en-US" sz="2200" dirty="0"/>
              <a:t>More total money over your lifetime(s)</a:t>
            </a:r>
          </a:p>
          <a:p>
            <a:pPr lvl="1"/>
            <a:r>
              <a:rPr lang="en-US" sz="2200" dirty="0"/>
              <a:t>Higher spousal benefits</a:t>
            </a:r>
          </a:p>
          <a:p>
            <a:pPr lvl="1"/>
            <a:r>
              <a:rPr lang="en-US" sz="2200" dirty="0"/>
              <a:t>Higher survivor benefits</a:t>
            </a:r>
          </a:p>
        </p:txBody>
      </p:sp>
    </p:spTree>
    <p:extLst>
      <p:ext uri="{BB962C8B-B14F-4D97-AF65-F5344CB8AC3E}">
        <p14:creationId xmlns:p14="http://schemas.microsoft.com/office/powerpoint/2010/main" val="292716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FCDD7F-C995-298B-0154-A89E66944048}"/>
              </a:ext>
            </a:extLst>
          </p:cNvPr>
          <p:cNvSpPr>
            <a:spLocks noGrp="1"/>
          </p:cNvSpPr>
          <p:nvPr>
            <p:ph type="title"/>
          </p:nvPr>
        </p:nvSpPr>
        <p:spPr>
          <a:xfrm>
            <a:off x="838200" y="365125"/>
            <a:ext cx="10515600" cy="1325563"/>
          </a:xfrm>
        </p:spPr>
        <p:txBody>
          <a:bodyPr>
            <a:normAutofit/>
          </a:bodyPr>
          <a:lstStyle/>
          <a:p>
            <a:r>
              <a:rPr lang="en-US" sz="5400" dirty="0"/>
              <a:t>How to Decide</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F76AF68-D7AD-0205-913B-214768BD5C83}"/>
              </a:ext>
            </a:extLst>
          </p:cNvPr>
          <p:cNvSpPr>
            <a:spLocks noGrp="1"/>
          </p:cNvSpPr>
          <p:nvPr>
            <p:ph idx="1"/>
          </p:nvPr>
        </p:nvSpPr>
        <p:spPr>
          <a:xfrm>
            <a:off x="838200" y="1929384"/>
            <a:ext cx="10515600" cy="4251960"/>
          </a:xfrm>
        </p:spPr>
        <p:txBody>
          <a:bodyPr>
            <a:normAutofit/>
          </a:bodyPr>
          <a:lstStyle/>
          <a:p>
            <a:r>
              <a:rPr lang="en-US" sz="2200" dirty="0"/>
              <a:t>Plug different options in your retirement plan and see how they affect your overall retirement success</a:t>
            </a:r>
          </a:p>
          <a:p>
            <a:r>
              <a:rPr lang="en-US" sz="2200" dirty="0"/>
              <a:t>Break even analysis (don’t rely on just this type of analysis)</a:t>
            </a:r>
          </a:p>
          <a:p>
            <a:pPr lvl="1"/>
            <a:r>
              <a:rPr lang="en-US" sz="2200" dirty="0">
                <a:hlinkClick r:id="rId2"/>
              </a:rPr>
              <a:t>https://www.socialsecurityintelligence.com/calculators/social-security-break-even-calculator/</a:t>
            </a:r>
            <a:endParaRPr lang="en-US" sz="2200" dirty="0"/>
          </a:p>
          <a:p>
            <a:r>
              <a:rPr lang="en-US" sz="2200" dirty="0"/>
              <a:t>Social Security claiming software</a:t>
            </a:r>
          </a:p>
          <a:p>
            <a:pPr lvl="1"/>
            <a:r>
              <a:rPr lang="en-US" sz="2200" dirty="0"/>
              <a:t>Open Social Security (opensocialsecurity.com)- free to use</a:t>
            </a:r>
          </a:p>
          <a:p>
            <a:pPr lvl="1"/>
            <a:r>
              <a:rPr lang="en-US" sz="2200" dirty="0"/>
              <a:t>Maximize my Social Security (maximizemysocialsecurity.com)-$40</a:t>
            </a:r>
          </a:p>
          <a:p>
            <a:pPr lvl="1"/>
            <a:r>
              <a:rPr lang="en-US" sz="2200" dirty="0"/>
              <a:t>Social Security Solutions (socialsecuritysolutions.com)-various price options</a:t>
            </a:r>
          </a:p>
        </p:txBody>
      </p:sp>
    </p:spTree>
    <p:extLst>
      <p:ext uri="{BB962C8B-B14F-4D97-AF65-F5344CB8AC3E}">
        <p14:creationId xmlns:p14="http://schemas.microsoft.com/office/powerpoint/2010/main" val="104832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891FE8-7EC0-55AC-F264-A88082956B06}"/>
              </a:ext>
            </a:extLst>
          </p:cNvPr>
          <p:cNvSpPr>
            <a:spLocks noGrp="1"/>
          </p:cNvSpPr>
          <p:nvPr>
            <p:ph type="title"/>
          </p:nvPr>
        </p:nvSpPr>
        <p:spPr>
          <a:xfrm>
            <a:off x="841248" y="548640"/>
            <a:ext cx="3600860" cy="5431536"/>
          </a:xfrm>
        </p:spPr>
        <p:txBody>
          <a:bodyPr>
            <a:normAutofit/>
          </a:bodyPr>
          <a:lstStyle/>
          <a:p>
            <a:r>
              <a:rPr lang="en-US" sz="5400" dirty="0"/>
              <a:t>Next Steps</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09C775A-B8C4-36DD-A254-D9BBC3854F23}"/>
              </a:ext>
            </a:extLst>
          </p:cNvPr>
          <p:cNvSpPr>
            <a:spLocks noGrp="1"/>
          </p:cNvSpPr>
          <p:nvPr>
            <p:ph idx="1"/>
          </p:nvPr>
        </p:nvSpPr>
        <p:spPr>
          <a:xfrm>
            <a:off x="5126418" y="552091"/>
            <a:ext cx="6224335" cy="5431536"/>
          </a:xfrm>
        </p:spPr>
        <p:txBody>
          <a:bodyPr anchor="ctr">
            <a:normAutofit/>
          </a:bodyPr>
          <a:lstStyle/>
          <a:p>
            <a:r>
              <a:rPr lang="en-US" sz="2200" dirty="0"/>
              <a:t>Set up you SSA.gov account if you have not already</a:t>
            </a:r>
          </a:p>
          <a:p>
            <a:r>
              <a:rPr lang="en-US" sz="2200" dirty="0"/>
              <a:t>Review your earnings history on this account</a:t>
            </a:r>
          </a:p>
          <a:p>
            <a:r>
              <a:rPr lang="en-US" sz="2200" dirty="0"/>
              <a:t>Look at your PIA amount and be sure that it is accurately reflected in your retirement plan</a:t>
            </a:r>
          </a:p>
          <a:p>
            <a:r>
              <a:rPr lang="en-US" sz="2200" dirty="0"/>
              <a:t>Consider what we have learned, use the tools we have shared, talk with your financial advisor</a:t>
            </a:r>
          </a:p>
          <a:p>
            <a:r>
              <a:rPr lang="en-US" sz="2200" dirty="0"/>
              <a:t>Formulate your claiming strategy</a:t>
            </a:r>
          </a:p>
        </p:txBody>
      </p:sp>
    </p:spTree>
    <p:extLst>
      <p:ext uri="{BB962C8B-B14F-4D97-AF65-F5344CB8AC3E}">
        <p14:creationId xmlns:p14="http://schemas.microsoft.com/office/powerpoint/2010/main" val="260706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1D3E05-EA54-0B02-F118-FFD2EA13EEB6}"/>
              </a:ext>
            </a:extLst>
          </p:cNvPr>
          <p:cNvSpPr>
            <a:spLocks noGrp="1"/>
          </p:cNvSpPr>
          <p:nvPr>
            <p:ph type="title"/>
          </p:nvPr>
        </p:nvSpPr>
        <p:spPr>
          <a:xfrm>
            <a:off x="841248" y="548640"/>
            <a:ext cx="3600860" cy="5431536"/>
          </a:xfrm>
        </p:spPr>
        <p:txBody>
          <a:bodyPr>
            <a:normAutofit/>
          </a:bodyPr>
          <a:lstStyle/>
          <a:p>
            <a:r>
              <a:rPr lang="en-US" sz="5400" dirty="0"/>
              <a:t>History of Social Security</a:t>
            </a:r>
          </a:p>
        </p:txBody>
      </p:sp>
      <p:sp>
        <p:nvSpPr>
          <p:cNvPr id="3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798BCAE-3694-7874-2EFF-0E2A3D74FC0D}"/>
              </a:ext>
            </a:extLst>
          </p:cNvPr>
          <p:cNvSpPr>
            <a:spLocks noGrp="1"/>
          </p:cNvSpPr>
          <p:nvPr>
            <p:ph idx="1"/>
          </p:nvPr>
        </p:nvSpPr>
        <p:spPr>
          <a:xfrm>
            <a:off x="5126418" y="552091"/>
            <a:ext cx="6224335" cy="5431536"/>
          </a:xfrm>
        </p:spPr>
        <p:txBody>
          <a:bodyPr anchor="ctr">
            <a:normAutofit/>
          </a:bodyPr>
          <a:lstStyle/>
          <a:p>
            <a:r>
              <a:rPr lang="en-US" sz="2200" dirty="0"/>
              <a:t>Began in 1935 and provided retirement benefits at age 65</a:t>
            </a:r>
          </a:p>
          <a:p>
            <a:r>
              <a:rPr lang="en-US" sz="2200" dirty="0"/>
              <a:t>Later added benefits for spouses, minor children, survivors and disability benefits</a:t>
            </a:r>
          </a:p>
          <a:p>
            <a:r>
              <a:rPr lang="en-US" sz="2200" dirty="0"/>
              <a:t>Annual COLA increases were added in 1972</a:t>
            </a:r>
          </a:p>
          <a:p>
            <a:r>
              <a:rPr lang="en-US" sz="2200" dirty="0"/>
              <a:t>To keep the trust fund solvent changes were made in 1977 and 1983 to increase the payroll tax, increase wages subject to FICA tax and slowly extend the full retirement age (FRA) from 65 to 67</a:t>
            </a:r>
          </a:p>
          <a:p>
            <a:r>
              <a:rPr lang="en-US" sz="2200" dirty="0"/>
              <a:t>Designed to be a pay-as-you-go system with current workers paying for current benefits.  The trust fund provides a buffer.</a:t>
            </a:r>
          </a:p>
        </p:txBody>
      </p:sp>
    </p:spTree>
    <p:extLst>
      <p:ext uri="{BB962C8B-B14F-4D97-AF65-F5344CB8AC3E}">
        <p14:creationId xmlns:p14="http://schemas.microsoft.com/office/powerpoint/2010/main" val="424306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FB2653-B652-25A4-09F5-10896863EBF5}"/>
              </a:ext>
            </a:extLst>
          </p:cNvPr>
          <p:cNvSpPr>
            <a:spLocks noGrp="1"/>
          </p:cNvSpPr>
          <p:nvPr>
            <p:ph type="title"/>
          </p:nvPr>
        </p:nvSpPr>
        <p:spPr>
          <a:xfrm>
            <a:off x="838200" y="557189"/>
            <a:ext cx="3374136" cy="5567891"/>
          </a:xfrm>
        </p:spPr>
        <p:txBody>
          <a:bodyPr>
            <a:normAutofit/>
          </a:bodyPr>
          <a:lstStyle/>
          <a:p>
            <a:r>
              <a:rPr lang="en-US" sz="5200" dirty="0"/>
              <a:t>What is the Primary Insurance Amount (PIA) </a:t>
            </a:r>
          </a:p>
        </p:txBody>
      </p:sp>
      <p:graphicFrame>
        <p:nvGraphicFramePr>
          <p:cNvPr id="18" name="Content Placeholder 2">
            <a:extLst>
              <a:ext uri="{FF2B5EF4-FFF2-40B4-BE49-F238E27FC236}">
                <a16:creationId xmlns:a16="http://schemas.microsoft.com/office/drawing/2014/main" id="{74D32006-57BB-1E33-EF05-885844B5363B}"/>
              </a:ext>
            </a:extLst>
          </p:cNvPr>
          <p:cNvGraphicFramePr>
            <a:graphicFrameLocks noGrp="1"/>
          </p:cNvGraphicFramePr>
          <p:nvPr>
            <p:ph idx="1"/>
            <p:extLst>
              <p:ext uri="{D42A27DB-BD31-4B8C-83A1-F6EECF244321}">
                <p14:modId xmlns:p14="http://schemas.microsoft.com/office/powerpoint/2010/main" val="239475532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025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796C11-27B3-3AAB-3830-D9BB4ABD177B}"/>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3800" kern="1200" dirty="0">
                <a:solidFill>
                  <a:schemeClr val="tx1"/>
                </a:solidFill>
                <a:latin typeface="+mj-lt"/>
                <a:ea typeface="+mj-ea"/>
                <a:cs typeface="+mj-cs"/>
              </a:rPr>
              <a:t>Adjustments to PIA Based on Claiming Age</a:t>
            </a:r>
          </a:p>
        </p:txBody>
      </p:sp>
      <p:sp>
        <p:nvSpPr>
          <p:cNvPr id="28"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717133D-51F8-2809-B40D-56762CB4D461}"/>
              </a:ext>
            </a:extLst>
          </p:cNvPr>
          <p:cNvSpPr txBox="1"/>
          <p:nvPr/>
        </p:nvSpPr>
        <p:spPr>
          <a:xfrm>
            <a:off x="630936" y="2660904"/>
            <a:ext cx="4818888" cy="35478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200" dirty="0"/>
              <a:t>Based on an example monthly benefit of $2,000 and FRA of 67. </a:t>
            </a:r>
          </a:p>
        </p:txBody>
      </p:sp>
      <p:graphicFrame>
        <p:nvGraphicFramePr>
          <p:cNvPr id="4" name="Table 4">
            <a:extLst>
              <a:ext uri="{FF2B5EF4-FFF2-40B4-BE49-F238E27FC236}">
                <a16:creationId xmlns:a16="http://schemas.microsoft.com/office/drawing/2014/main" id="{36FA03FD-C874-4201-DD64-0A7A9D0BA7D5}"/>
              </a:ext>
            </a:extLst>
          </p:cNvPr>
          <p:cNvGraphicFramePr>
            <a:graphicFrameLocks noGrp="1"/>
          </p:cNvGraphicFramePr>
          <p:nvPr>
            <p:ph idx="1"/>
            <p:extLst>
              <p:ext uri="{D42A27DB-BD31-4B8C-83A1-F6EECF244321}">
                <p14:modId xmlns:p14="http://schemas.microsoft.com/office/powerpoint/2010/main" val="3439223110"/>
              </p:ext>
            </p:extLst>
          </p:nvPr>
        </p:nvGraphicFramePr>
        <p:xfrm>
          <a:off x="6099048" y="1088735"/>
          <a:ext cx="5458969" cy="4680535"/>
        </p:xfrm>
        <a:graphic>
          <a:graphicData uri="http://schemas.openxmlformats.org/drawingml/2006/table">
            <a:tbl>
              <a:tblPr firstRow="1" bandRow="1">
                <a:tableStyleId>{5C22544A-7EE6-4342-B048-85BDC9FD1C3A}</a:tableStyleId>
              </a:tblPr>
              <a:tblGrid>
                <a:gridCol w="1310421">
                  <a:extLst>
                    <a:ext uri="{9D8B030D-6E8A-4147-A177-3AD203B41FA5}">
                      <a16:colId xmlns:a16="http://schemas.microsoft.com/office/drawing/2014/main" val="2780624966"/>
                    </a:ext>
                  </a:extLst>
                </a:gridCol>
                <a:gridCol w="1896315">
                  <a:extLst>
                    <a:ext uri="{9D8B030D-6E8A-4147-A177-3AD203B41FA5}">
                      <a16:colId xmlns:a16="http://schemas.microsoft.com/office/drawing/2014/main" val="234100404"/>
                    </a:ext>
                  </a:extLst>
                </a:gridCol>
                <a:gridCol w="2252233">
                  <a:extLst>
                    <a:ext uri="{9D8B030D-6E8A-4147-A177-3AD203B41FA5}">
                      <a16:colId xmlns:a16="http://schemas.microsoft.com/office/drawing/2014/main" val="2777265418"/>
                    </a:ext>
                  </a:extLst>
                </a:gridCol>
              </a:tblGrid>
              <a:tr h="736141">
                <a:tc>
                  <a:txBody>
                    <a:bodyPr/>
                    <a:lstStyle/>
                    <a:p>
                      <a:pPr algn="ctr"/>
                      <a:r>
                        <a:rPr lang="en-US" sz="2000" dirty="0"/>
                        <a:t>Claiming Age</a:t>
                      </a:r>
                    </a:p>
                  </a:txBody>
                  <a:tcPr marL="98337" marR="98337" marT="49169" marB="49169"/>
                </a:tc>
                <a:tc>
                  <a:txBody>
                    <a:bodyPr/>
                    <a:lstStyle/>
                    <a:p>
                      <a:pPr algn="ctr"/>
                      <a:r>
                        <a:rPr lang="en-US" sz="2000" dirty="0"/>
                        <a:t>Percentage of PIA</a:t>
                      </a:r>
                    </a:p>
                  </a:txBody>
                  <a:tcPr marL="98337" marR="98337" marT="49169" marB="49169"/>
                </a:tc>
                <a:tc>
                  <a:txBody>
                    <a:bodyPr/>
                    <a:lstStyle/>
                    <a:p>
                      <a:pPr algn="ctr"/>
                      <a:r>
                        <a:rPr lang="en-US" sz="2000" dirty="0"/>
                        <a:t>Example Monthly Benefit</a:t>
                      </a:r>
                    </a:p>
                  </a:txBody>
                  <a:tcPr marL="98337" marR="98337" marT="49169" marB="49169"/>
                </a:tc>
                <a:extLst>
                  <a:ext uri="{0D108BD9-81ED-4DB2-BD59-A6C34878D82A}">
                    <a16:rowId xmlns:a16="http://schemas.microsoft.com/office/drawing/2014/main" val="1054793755"/>
                  </a:ext>
                </a:extLst>
              </a:tr>
              <a:tr h="438266">
                <a:tc>
                  <a:txBody>
                    <a:bodyPr/>
                    <a:lstStyle/>
                    <a:p>
                      <a:pPr algn="ctr"/>
                      <a:r>
                        <a:rPr lang="en-US" sz="2000" dirty="0"/>
                        <a:t>62</a:t>
                      </a:r>
                    </a:p>
                  </a:txBody>
                  <a:tcPr marL="98337" marR="98337" marT="49169" marB="49169"/>
                </a:tc>
                <a:tc>
                  <a:txBody>
                    <a:bodyPr/>
                    <a:lstStyle/>
                    <a:p>
                      <a:pPr algn="ctr"/>
                      <a:r>
                        <a:rPr lang="en-US" sz="2000" dirty="0"/>
                        <a:t>70%</a:t>
                      </a:r>
                    </a:p>
                  </a:txBody>
                  <a:tcPr marL="98337" marR="98337" marT="49169" marB="49169"/>
                </a:tc>
                <a:tc>
                  <a:txBody>
                    <a:bodyPr/>
                    <a:lstStyle/>
                    <a:p>
                      <a:pPr algn="ctr"/>
                      <a:r>
                        <a:rPr lang="en-US" sz="2000" dirty="0"/>
                        <a:t>$1,400</a:t>
                      </a:r>
                    </a:p>
                  </a:txBody>
                  <a:tcPr marL="98337" marR="98337" marT="49169" marB="49169"/>
                </a:tc>
                <a:extLst>
                  <a:ext uri="{0D108BD9-81ED-4DB2-BD59-A6C34878D82A}">
                    <a16:rowId xmlns:a16="http://schemas.microsoft.com/office/drawing/2014/main" val="1676983528"/>
                  </a:ext>
                </a:extLst>
              </a:tr>
              <a:tr h="438266">
                <a:tc>
                  <a:txBody>
                    <a:bodyPr/>
                    <a:lstStyle/>
                    <a:p>
                      <a:pPr algn="ctr"/>
                      <a:r>
                        <a:rPr lang="en-US" sz="2000" dirty="0"/>
                        <a:t>63</a:t>
                      </a:r>
                    </a:p>
                  </a:txBody>
                  <a:tcPr marL="98337" marR="98337" marT="49169" marB="49169"/>
                </a:tc>
                <a:tc>
                  <a:txBody>
                    <a:bodyPr/>
                    <a:lstStyle/>
                    <a:p>
                      <a:pPr algn="ctr"/>
                      <a:r>
                        <a:rPr lang="en-US" sz="2000" dirty="0"/>
                        <a:t>75%</a:t>
                      </a:r>
                    </a:p>
                  </a:txBody>
                  <a:tcPr marL="98337" marR="98337" marT="49169" marB="49169"/>
                </a:tc>
                <a:tc>
                  <a:txBody>
                    <a:bodyPr/>
                    <a:lstStyle/>
                    <a:p>
                      <a:pPr algn="ctr"/>
                      <a:r>
                        <a:rPr lang="en-US" sz="2000" dirty="0"/>
                        <a:t>$1,500</a:t>
                      </a:r>
                    </a:p>
                  </a:txBody>
                  <a:tcPr marL="98337" marR="98337" marT="49169" marB="49169"/>
                </a:tc>
                <a:extLst>
                  <a:ext uri="{0D108BD9-81ED-4DB2-BD59-A6C34878D82A}">
                    <a16:rowId xmlns:a16="http://schemas.microsoft.com/office/drawing/2014/main" val="2149019459"/>
                  </a:ext>
                </a:extLst>
              </a:tr>
              <a:tr h="438266">
                <a:tc>
                  <a:txBody>
                    <a:bodyPr/>
                    <a:lstStyle/>
                    <a:p>
                      <a:pPr algn="ctr"/>
                      <a:r>
                        <a:rPr lang="en-US" sz="2000" dirty="0"/>
                        <a:t>64</a:t>
                      </a:r>
                    </a:p>
                  </a:txBody>
                  <a:tcPr marL="98337" marR="98337" marT="49169" marB="49169"/>
                </a:tc>
                <a:tc>
                  <a:txBody>
                    <a:bodyPr/>
                    <a:lstStyle/>
                    <a:p>
                      <a:pPr algn="ctr"/>
                      <a:r>
                        <a:rPr lang="en-US" sz="2000" dirty="0"/>
                        <a:t>80%</a:t>
                      </a:r>
                    </a:p>
                  </a:txBody>
                  <a:tcPr marL="98337" marR="98337" marT="49169" marB="49169"/>
                </a:tc>
                <a:tc>
                  <a:txBody>
                    <a:bodyPr/>
                    <a:lstStyle/>
                    <a:p>
                      <a:pPr algn="ctr"/>
                      <a:r>
                        <a:rPr lang="en-US" sz="2000" dirty="0"/>
                        <a:t>$1,600</a:t>
                      </a:r>
                    </a:p>
                  </a:txBody>
                  <a:tcPr marL="98337" marR="98337" marT="49169" marB="49169"/>
                </a:tc>
                <a:extLst>
                  <a:ext uri="{0D108BD9-81ED-4DB2-BD59-A6C34878D82A}">
                    <a16:rowId xmlns:a16="http://schemas.microsoft.com/office/drawing/2014/main" val="1866971974"/>
                  </a:ext>
                </a:extLst>
              </a:tr>
              <a:tr h="438266">
                <a:tc>
                  <a:txBody>
                    <a:bodyPr/>
                    <a:lstStyle/>
                    <a:p>
                      <a:pPr algn="ctr"/>
                      <a:r>
                        <a:rPr lang="en-US" sz="2000" dirty="0"/>
                        <a:t>65</a:t>
                      </a:r>
                    </a:p>
                  </a:txBody>
                  <a:tcPr marL="98337" marR="98337" marT="49169" marB="49169"/>
                </a:tc>
                <a:tc>
                  <a:txBody>
                    <a:bodyPr/>
                    <a:lstStyle/>
                    <a:p>
                      <a:pPr algn="ctr"/>
                      <a:r>
                        <a:rPr lang="en-US" sz="2000" dirty="0"/>
                        <a:t>86.66%</a:t>
                      </a:r>
                    </a:p>
                  </a:txBody>
                  <a:tcPr marL="98337" marR="98337" marT="49169" marB="49169"/>
                </a:tc>
                <a:tc>
                  <a:txBody>
                    <a:bodyPr/>
                    <a:lstStyle/>
                    <a:p>
                      <a:pPr algn="ctr"/>
                      <a:r>
                        <a:rPr lang="en-US" sz="2000" dirty="0"/>
                        <a:t>$1,733</a:t>
                      </a:r>
                    </a:p>
                  </a:txBody>
                  <a:tcPr marL="98337" marR="98337" marT="49169" marB="49169"/>
                </a:tc>
                <a:extLst>
                  <a:ext uri="{0D108BD9-81ED-4DB2-BD59-A6C34878D82A}">
                    <a16:rowId xmlns:a16="http://schemas.microsoft.com/office/drawing/2014/main" val="2330971443"/>
                  </a:ext>
                </a:extLst>
              </a:tr>
              <a:tr h="438266">
                <a:tc>
                  <a:txBody>
                    <a:bodyPr/>
                    <a:lstStyle/>
                    <a:p>
                      <a:pPr algn="ctr"/>
                      <a:r>
                        <a:rPr lang="en-US" sz="2000" dirty="0"/>
                        <a:t>66</a:t>
                      </a:r>
                    </a:p>
                  </a:txBody>
                  <a:tcPr marL="98337" marR="98337" marT="49169" marB="49169"/>
                </a:tc>
                <a:tc>
                  <a:txBody>
                    <a:bodyPr/>
                    <a:lstStyle/>
                    <a:p>
                      <a:pPr algn="ctr"/>
                      <a:r>
                        <a:rPr lang="en-US" sz="2000" dirty="0"/>
                        <a:t>93.33%</a:t>
                      </a:r>
                    </a:p>
                  </a:txBody>
                  <a:tcPr marL="98337" marR="98337" marT="49169" marB="49169"/>
                </a:tc>
                <a:tc>
                  <a:txBody>
                    <a:bodyPr/>
                    <a:lstStyle/>
                    <a:p>
                      <a:pPr algn="ctr"/>
                      <a:r>
                        <a:rPr lang="en-US" sz="2000" dirty="0"/>
                        <a:t>$1,867</a:t>
                      </a:r>
                    </a:p>
                  </a:txBody>
                  <a:tcPr marL="98337" marR="98337" marT="49169" marB="49169"/>
                </a:tc>
                <a:extLst>
                  <a:ext uri="{0D108BD9-81ED-4DB2-BD59-A6C34878D82A}">
                    <a16:rowId xmlns:a16="http://schemas.microsoft.com/office/drawing/2014/main" val="3779568541"/>
                  </a:ext>
                </a:extLst>
              </a:tr>
              <a:tr h="438266">
                <a:tc>
                  <a:txBody>
                    <a:bodyPr/>
                    <a:lstStyle/>
                    <a:p>
                      <a:pPr algn="ctr"/>
                      <a:r>
                        <a:rPr lang="en-US" sz="2000" dirty="0">
                          <a:solidFill>
                            <a:srgbClr val="FF0000"/>
                          </a:solidFill>
                        </a:rPr>
                        <a:t>67</a:t>
                      </a:r>
                    </a:p>
                  </a:txBody>
                  <a:tcPr marL="98337" marR="98337" marT="49169" marB="49169"/>
                </a:tc>
                <a:tc>
                  <a:txBody>
                    <a:bodyPr/>
                    <a:lstStyle/>
                    <a:p>
                      <a:pPr algn="ctr"/>
                      <a:r>
                        <a:rPr lang="en-US" sz="2000" dirty="0">
                          <a:solidFill>
                            <a:srgbClr val="FF0000"/>
                          </a:solidFill>
                        </a:rPr>
                        <a:t>100%</a:t>
                      </a:r>
                    </a:p>
                  </a:txBody>
                  <a:tcPr marL="98337" marR="98337" marT="49169" marB="49169"/>
                </a:tc>
                <a:tc>
                  <a:txBody>
                    <a:bodyPr/>
                    <a:lstStyle/>
                    <a:p>
                      <a:pPr algn="ctr"/>
                      <a:r>
                        <a:rPr lang="en-US" sz="2000" dirty="0">
                          <a:solidFill>
                            <a:srgbClr val="FF0000"/>
                          </a:solidFill>
                        </a:rPr>
                        <a:t>$2,000</a:t>
                      </a:r>
                    </a:p>
                  </a:txBody>
                  <a:tcPr marL="98337" marR="98337" marT="49169" marB="49169"/>
                </a:tc>
                <a:extLst>
                  <a:ext uri="{0D108BD9-81ED-4DB2-BD59-A6C34878D82A}">
                    <a16:rowId xmlns:a16="http://schemas.microsoft.com/office/drawing/2014/main" val="3580891702"/>
                  </a:ext>
                </a:extLst>
              </a:tr>
              <a:tr h="438266">
                <a:tc>
                  <a:txBody>
                    <a:bodyPr/>
                    <a:lstStyle/>
                    <a:p>
                      <a:pPr algn="ctr"/>
                      <a:r>
                        <a:rPr lang="en-US" sz="2000" dirty="0"/>
                        <a:t>68</a:t>
                      </a:r>
                    </a:p>
                  </a:txBody>
                  <a:tcPr marL="98337" marR="98337" marT="49169" marB="49169"/>
                </a:tc>
                <a:tc>
                  <a:txBody>
                    <a:bodyPr/>
                    <a:lstStyle/>
                    <a:p>
                      <a:pPr algn="ctr"/>
                      <a:r>
                        <a:rPr lang="en-US" sz="2000" dirty="0"/>
                        <a:t>108%</a:t>
                      </a:r>
                    </a:p>
                  </a:txBody>
                  <a:tcPr marL="98337" marR="98337" marT="49169" marB="49169"/>
                </a:tc>
                <a:tc>
                  <a:txBody>
                    <a:bodyPr/>
                    <a:lstStyle/>
                    <a:p>
                      <a:pPr algn="ctr"/>
                      <a:r>
                        <a:rPr lang="en-US" sz="2000" dirty="0"/>
                        <a:t>$2,160</a:t>
                      </a:r>
                    </a:p>
                  </a:txBody>
                  <a:tcPr marL="98337" marR="98337" marT="49169" marB="49169"/>
                </a:tc>
                <a:extLst>
                  <a:ext uri="{0D108BD9-81ED-4DB2-BD59-A6C34878D82A}">
                    <a16:rowId xmlns:a16="http://schemas.microsoft.com/office/drawing/2014/main" val="3306549591"/>
                  </a:ext>
                </a:extLst>
              </a:tr>
              <a:tr h="438266">
                <a:tc>
                  <a:txBody>
                    <a:bodyPr/>
                    <a:lstStyle/>
                    <a:p>
                      <a:pPr algn="ctr"/>
                      <a:r>
                        <a:rPr lang="en-US" sz="2000" dirty="0"/>
                        <a:t>69</a:t>
                      </a:r>
                    </a:p>
                  </a:txBody>
                  <a:tcPr marL="98337" marR="98337" marT="49169" marB="49169"/>
                </a:tc>
                <a:tc>
                  <a:txBody>
                    <a:bodyPr/>
                    <a:lstStyle/>
                    <a:p>
                      <a:pPr algn="ctr"/>
                      <a:r>
                        <a:rPr lang="en-US" sz="2000" dirty="0"/>
                        <a:t>116%</a:t>
                      </a:r>
                    </a:p>
                  </a:txBody>
                  <a:tcPr marL="98337" marR="98337" marT="49169" marB="49169"/>
                </a:tc>
                <a:tc>
                  <a:txBody>
                    <a:bodyPr/>
                    <a:lstStyle/>
                    <a:p>
                      <a:pPr algn="ctr"/>
                      <a:r>
                        <a:rPr lang="en-US" sz="2000" dirty="0"/>
                        <a:t>$2,320</a:t>
                      </a:r>
                    </a:p>
                  </a:txBody>
                  <a:tcPr marL="98337" marR="98337" marT="49169" marB="49169"/>
                </a:tc>
                <a:extLst>
                  <a:ext uri="{0D108BD9-81ED-4DB2-BD59-A6C34878D82A}">
                    <a16:rowId xmlns:a16="http://schemas.microsoft.com/office/drawing/2014/main" val="4123987133"/>
                  </a:ext>
                </a:extLst>
              </a:tr>
              <a:tr h="438266">
                <a:tc>
                  <a:txBody>
                    <a:bodyPr/>
                    <a:lstStyle/>
                    <a:p>
                      <a:pPr algn="ctr"/>
                      <a:r>
                        <a:rPr lang="en-US" sz="2000" dirty="0"/>
                        <a:t>70</a:t>
                      </a:r>
                    </a:p>
                  </a:txBody>
                  <a:tcPr marL="98337" marR="98337" marT="49169" marB="49169"/>
                </a:tc>
                <a:tc>
                  <a:txBody>
                    <a:bodyPr/>
                    <a:lstStyle/>
                    <a:p>
                      <a:pPr algn="ctr"/>
                      <a:r>
                        <a:rPr lang="en-US" sz="2000" dirty="0"/>
                        <a:t>124%</a:t>
                      </a:r>
                    </a:p>
                  </a:txBody>
                  <a:tcPr marL="98337" marR="98337" marT="49169" marB="49169"/>
                </a:tc>
                <a:tc>
                  <a:txBody>
                    <a:bodyPr/>
                    <a:lstStyle/>
                    <a:p>
                      <a:pPr algn="ctr"/>
                      <a:r>
                        <a:rPr lang="en-US" sz="2000" dirty="0"/>
                        <a:t>$2,480</a:t>
                      </a:r>
                    </a:p>
                  </a:txBody>
                  <a:tcPr marL="98337" marR="98337" marT="49169" marB="49169"/>
                </a:tc>
                <a:extLst>
                  <a:ext uri="{0D108BD9-81ED-4DB2-BD59-A6C34878D82A}">
                    <a16:rowId xmlns:a16="http://schemas.microsoft.com/office/drawing/2014/main" val="668220663"/>
                  </a:ext>
                </a:extLst>
              </a:tr>
            </a:tbl>
          </a:graphicData>
        </a:graphic>
      </p:graphicFrame>
    </p:spTree>
    <p:extLst>
      <p:ext uri="{BB962C8B-B14F-4D97-AF65-F5344CB8AC3E}">
        <p14:creationId xmlns:p14="http://schemas.microsoft.com/office/powerpoint/2010/main" val="77900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554EB1-A3BD-C442-2F49-D94305DEE34E}"/>
              </a:ext>
            </a:extLst>
          </p:cNvPr>
          <p:cNvSpPr>
            <a:spLocks noGrp="1"/>
          </p:cNvSpPr>
          <p:nvPr>
            <p:ph type="title"/>
          </p:nvPr>
        </p:nvSpPr>
        <p:spPr>
          <a:xfrm>
            <a:off x="635000" y="640823"/>
            <a:ext cx="3418659" cy="5583148"/>
          </a:xfrm>
        </p:spPr>
        <p:txBody>
          <a:bodyPr anchor="ctr">
            <a:normAutofit/>
          </a:bodyPr>
          <a:lstStyle/>
          <a:p>
            <a:r>
              <a:rPr lang="en-US" sz="5400" dirty="0"/>
              <a:t>Cost of Living Adjustment (COLA)</a:t>
            </a:r>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4" name="Content Placeholder 2">
            <a:extLst>
              <a:ext uri="{FF2B5EF4-FFF2-40B4-BE49-F238E27FC236}">
                <a16:creationId xmlns:a16="http://schemas.microsoft.com/office/drawing/2014/main" id="{CD4AF30E-A29E-2067-B686-8FB02790763E}"/>
              </a:ext>
            </a:extLst>
          </p:cNvPr>
          <p:cNvGraphicFramePr>
            <a:graphicFrameLocks noGrp="1"/>
          </p:cNvGraphicFramePr>
          <p:nvPr>
            <p:ph idx="1"/>
            <p:extLst>
              <p:ext uri="{D42A27DB-BD31-4B8C-83A1-F6EECF244321}">
                <p14:modId xmlns:p14="http://schemas.microsoft.com/office/powerpoint/2010/main" val="389082439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525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2CE66A-2140-4C2B-2725-BD8189645F5D}"/>
              </a:ext>
            </a:extLst>
          </p:cNvPr>
          <p:cNvSpPr>
            <a:spLocks noGrp="1"/>
          </p:cNvSpPr>
          <p:nvPr>
            <p:ph type="title"/>
          </p:nvPr>
        </p:nvSpPr>
        <p:spPr>
          <a:xfrm>
            <a:off x="841248" y="548640"/>
            <a:ext cx="3600860" cy="5431536"/>
          </a:xfrm>
        </p:spPr>
        <p:txBody>
          <a:bodyPr>
            <a:normAutofit/>
          </a:bodyPr>
          <a:lstStyle/>
          <a:p>
            <a:r>
              <a:rPr lang="en-US" sz="5400" dirty="0"/>
              <a:t>Spousal Benefits</a:t>
            </a:r>
          </a:p>
        </p:txBody>
      </p:sp>
      <p:sp>
        <p:nvSpPr>
          <p:cNvPr id="3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427193D-1E72-32F2-9764-1C79373FFFCA}"/>
              </a:ext>
            </a:extLst>
          </p:cNvPr>
          <p:cNvSpPr>
            <a:spLocks noGrp="1"/>
          </p:cNvSpPr>
          <p:nvPr>
            <p:ph idx="1"/>
          </p:nvPr>
        </p:nvSpPr>
        <p:spPr>
          <a:xfrm>
            <a:off x="5126418" y="552091"/>
            <a:ext cx="6224335" cy="5431536"/>
          </a:xfrm>
        </p:spPr>
        <p:txBody>
          <a:bodyPr anchor="ctr">
            <a:normAutofit fontScale="92500"/>
          </a:bodyPr>
          <a:lstStyle/>
          <a:p>
            <a:r>
              <a:rPr lang="en-US" sz="2200" dirty="0"/>
              <a:t>If married both spouses can claim their own benefit based upon their own earnings record</a:t>
            </a:r>
          </a:p>
          <a:p>
            <a:r>
              <a:rPr lang="en-US" sz="2200" dirty="0"/>
              <a:t>The spousal benefit can be claimed on top of the benefit of the lower earning spouse up to ½ of the benefit of the higher earning spouse at their FRA (does not increase if higher earning spouse waits beyond FRA to claim their benefit)</a:t>
            </a:r>
          </a:p>
          <a:p>
            <a:r>
              <a:rPr lang="en-US" sz="2200" dirty="0"/>
              <a:t>There can be a reduction to the spousal benefit based upon the age that the spouse claims the spousal benefit</a:t>
            </a:r>
          </a:p>
          <a:p>
            <a:r>
              <a:rPr lang="en-US" sz="2200" dirty="0"/>
              <a:t>The higher earning spouse has to have already claimed their social security benefit before the other spouse can claim a spousal benefit</a:t>
            </a:r>
          </a:p>
          <a:p>
            <a:r>
              <a:rPr lang="en-US" sz="2200" dirty="0"/>
              <a:t>If lower earning spouse claims before higher earning spouse, then spousal benefit begins automatically when higher earning spouse claims</a:t>
            </a:r>
          </a:p>
          <a:p>
            <a:r>
              <a:rPr lang="en-US" sz="2200" dirty="0"/>
              <a:t>Must have been married for at least one year to get spousal benefits</a:t>
            </a:r>
          </a:p>
        </p:txBody>
      </p:sp>
    </p:spTree>
    <p:extLst>
      <p:ext uri="{BB962C8B-B14F-4D97-AF65-F5344CB8AC3E}">
        <p14:creationId xmlns:p14="http://schemas.microsoft.com/office/powerpoint/2010/main" val="309901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CA89EA-604A-A134-3F24-E7C4961AAE5E}"/>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000" kern="1200" dirty="0">
                <a:solidFill>
                  <a:schemeClr val="tx1"/>
                </a:solidFill>
                <a:latin typeface="+mj-lt"/>
                <a:ea typeface="+mj-ea"/>
                <a:cs typeface="+mj-cs"/>
              </a:rPr>
              <a:t>Example of Spousal Benefits</a:t>
            </a:r>
          </a:p>
        </p:txBody>
      </p:sp>
      <p:sp>
        <p:nvSpPr>
          <p:cNvPr id="25"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2B224FC-F79D-5E13-A84E-CA879619139A}"/>
              </a:ext>
            </a:extLst>
          </p:cNvPr>
          <p:cNvSpPr txBox="1"/>
          <p:nvPr/>
        </p:nvSpPr>
        <p:spPr>
          <a:xfrm>
            <a:off x="630936" y="2660904"/>
            <a:ext cx="4818888" cy="35478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200" dirty="0"/>
              <a:t>Spouse A benefit at FRA of 67 is $2,500.  Benefit of spouse B at FRA of 67 is $900.  Both are the same age</a:t>
            </a:r>
          </a:p>
        </p:txBody>
      </p:sp>
      <p:graphicFrame>
        <p:nvGraphicFramePr>
          <p:cNvPr id="4" name="Table 4">
            <a:extLst>
              <a:ext uri="{FF2B5EF4-FFF2-40B4-BE49-F238E27FC236}">
                <a16:creationId xmlns:a16="http://schemas.microsoft.com/office/drawing/2014/main" id="{B86BE277-074F-6274-4B72-B317CFD303F4}"/>
              </a:ext>
            </a:extLst>
          </p:cNvPr>
          <p:cNvGraphicFramePr>
            <a:graphicFrameLocks noGrp="1"/>
          </p:cNvGraphicFramePr>
          <p:nvPr>
            <p:ph idx="1"/>
            <p:extLst>
              <p:ext uri="{D42A27DB-BD31-4B8C-83A1-F6EECF244321}">
                <p14:modId xmlns:p14="http://schemas.microsoft.com/office/powerpoint/2010/main" val="1341496613"/>
              </p:ext>
            </p:extLst>
          </p:nvPr>
        </p:nvGraphicFramePr>
        <p:xfrm>
          <a:off x="6099048" y="1103058"/>
          <a:ext cx="5458968" cy="4651892"/>
        </p:xfrm>
        <a:graphic>
          <a:graphicData uri="http://schemas.openxmlformats.org/drawingml/2006/table">
            <a:tbl>
              <a:tblPr bandRow="1">
                <a:tableStyleId>{5C22544A-7EE6-4342-B048-85BDC9FD1C3A}</a:tableStyleId>
              </a:tblPr>
              <a:tblGrid>
                <a:gridCol w="2760302">
                  <a:extLst>
                    <a:ext uri="{9D8B030D-6E8A-4147-A177-3AD203B41FA5}">
                      <a16:colId xmlns:a16="http://schemas.microsoft.com/office/drawing/2014/main" val="1555291155"/>
                    </a:ext>
                  </a:extLst>
                </a:gridCol>
                <a:gridCol w="777510">
                  <a:extLst>
                    <a:ext uri="{9D8B030D-6E8A-4147-A177-3AD203B41FA5}">
                      <a16:colId xmlns:a16="http://schemas.microsoft.com/office/drawing/2014/main" val="2888800031"/>
                    </a:ext>
                  </a:extLst>
                </a:gridCol>
                <a:gridCol w="1921156">
                  <a:extLst>
                    <a:ext uri="{9D8B030D-6E8A-4147-A177-3AD203B41FA5}">
                      <a16:colId xmlns:a16="http://schemas.microsoft.com/office/drawing/2014/main" val="2251341124"/>
                    </a:ext>
                  </a:extLst>
                </a:gridCol>
              </a:tblGrid>
              <a:tr h="312878">
                <a:tc>
                  <a:txBody>
                    <a:bodyPr/>
                    <a:lstStyle/>
                    <a:p>
                      <a:r>
                        <a:rPr lang="en-US" sz="1300" dirty="0"/>
                        <a:t>Half of Spouse A FRA benefit</a:t>
                      </a:r>
                    </a:p>
                  </a:txBody>
                  <a:tcPr marL="68144" marR="68144" marT="34072" marB="34072"/>
                </a:tc>
                <a:tc>
                  <a:txBody>
                    <a:bodyPr/>
                    <a:lstStyle/>
                    <a:p>
                      <a:pPr algn="r"/>
                      <a:r>
                        <a:rPr lang="en-US" sz="1300" dirty="0"/>
                        <a:t>$1,250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868386658"/>
                  </a:ext>
                </a:extLst>
              </a:tr>
              <a:tr h="312878">
                <a:tc>
                  <a:txBody>
                    <a:bodyPr/>
                    <a:lstStyle/>
                    <a:p>
                      <a:r>
                        <a:rPr lang="en-US" sz="1300" dirty="0"/>
                        <a:t>Less Spouse B FRA benefit</a:t>
                      </a:r>
                    </a:p>
                  </a:txBody>
                  <a:tcPr marL="68144" marR="68144" marT="34072" marB="34072"/>
                </a:tc>
                <a:tc>
                  <a:txBody>
                    <a:bodyPr/>
                    <a:lstStyle/>
                    <a:p>
                      <a:pPr algn="r"/>
                      <a:r>
                        <a:rPr lang="en-US" sz="1300" u="sng" dirty="0"/>
                        <a:t>900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2287967878"/>
                  </a:ext>
                </a:extLst>
              </a:tr>
              <a:tr h="312878">
                <a:tc>
                  <a:txBody>
                    <a:bodyPr/>
                    <a:lstStyle/>
                    <a:p>
                      <a:r>
                        <a:rPr lang="en-US" sz="1300" dirty="0"/>
                        <a:t>Spousal benefit</a:t>
                      </a:r>
                    </a:p>
                  </a:txBody>
                  <a:tcPr marL="68144" marR="68144" marT="34072" marB="34072"/>
                </a:tc>
                <a:tc>
                  <a:txBody>
                    <a:bodyPr/>
                    <a:lstStyle/>
                    <a:p>
                      <a:pPr algn="r"/>
                      <a:r>
                        <a:rPr lang="en-US" sz="1300" dirty="0"/>
                        <a:t>$350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690031282"/>
                  </a:ext>
                </a:extLst>
              </a:tr>
              <a:tr h="340071">
                <a:tc>
                  <a:txBody>
                    <a:bodyPr/>
                    <a:lstStyle/>
                    <a:p>
                      <a:endParaRPr lang="en-US" sz="1300" dirty="0"/>
                    </a:p>
                  </a:txBody>
                  <a:tcPr marL="68144" marR="68144" marT="34072" marB="34072"/>
                </a:tc>
                <a:tc>
                  <a:txBody>
                    <a:bodyPr/>
                    <a:lstStyle/>
                    <a:p>
                      <a:pPr algn="r"/>
                      <a:endParaRPr lang="en-US" sz="1300" dirty="0"/>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3909707382"/>
                  </a:ext>
                </a:extLst>
              </a:tr>
              <a:tr h="516822">
                <a:tc>
                  <a:txBody>
                    <a:bodyPr/>
                    <a:lstStyle/>
                    <a:p>
                      <a:r>
                        <a:rPr lang="en-US" sz="1300" dirty="0"/>
                        <a:t>If spouse B waits until FRA to claim both benefits</a:t>
                      </a:r>
                    </a:p>
                  </a:txBody>
                  <a:tcPr marL="68144" marR="68144" marT="34072" marB="34072"/>
                </a:tc>
                <a:tc>
                  <a:txBody>
                    <a:bodyPr/>
                    <a:lstStyle/>
                    <a:p>
                      <a:pPr algn="r"/>
                      <a:r>
                        <a:rPr lang="en-US" sz="1300" dirty="0"/>
                        <a:t>$1,250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633671828"/>
                  </a:ext>
                </a:extLst>
              </a:tr>
              <a:tr h="340071">
                <a:tc>
                  <a:txBody>
                    <a:bodyPr/>
                    <a:lstStyle/>
                    <a:p>
                      <a:endParaRPr lang="en-US" sz="1300" dirty="0"/>
                    </a:p>
                  </a:txBody>
                  <a:tcPr marL="68144" marR="68144" marT="34072" marB="34072"/>
                </a:tc>
                <a:tc>
                  <a:txBody>
                    <a:bodyPr/>
                    <a:lstStyle/>
                    <a:p>
                      <a:pPr algn="r"/>
                      <a:endParaRPr lang="en-US" sz="1300" dirty="0"/>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1286509345"/>
                  </a:ext>
                </a:extLst>
              </a:tr>
              <a:tr h="720767">
                <a:tc>
                  <a:txBody>
                    <a:bodyPr/>
                    <a:lstStyle/>
                    <a:p>
                      <a:r>
                        <a:rPr lang="en-US" sz="1300" dirty="0"/>
                        <a:t>If spouse B claims their benefit at 62 but does not claim spousal benefit</a:t>
                      </a:r>
                    </a:p>
                  </a:txBody>
                  <a:tcPr marL="68144" marR="68144" marT="34072" marB="34072"/>
                </a:tc>
                <a:tc>
                  <a:txBody>
                    <a:bodyPr/>
                    <a:lstStyle/>
                    <a:p>
                      <a:pPr algn="r"/>
                      <a:r>
                        <a:rPr lang="en-US" sz="1300" dirty="0"/>
                        <a:t>$630</a:t>
                      </a:r>
                    </a:p>
                  </a:txBody>
                  <a:tcPr marL="68144" marR="68144" marT="34072" marB="34072"/>
                </a:tc>
                <a:tc>
                  <a:txBody>
                    <a:bodyPr/>
                    <a:lstStyle/>
                    <a:p>
                      <a:r>
                        <a:rPr lang="en-US" sz="1300" dirty="0"/>
                        <a:t>70% of FRA benefit to claim early</a:t>
                      </a:r>
                    </a:p>
                  </a:txBody>
                  <a:tcPr marL="68144" marR="68144" marT="34072" marB="34072"/>
                </a:tc>
                <a:extLst>
                  <a:ext uri="{0D108BD9-81ED-4DB2-BD59-A6C34878D82A}">
                    <a16:rowId xmlns:a16="http://schemas.microsoft.com/office/drawing/2014/main" val="3779396144"/>
                  </a:ext>
                </a:extLst>
              </a:tr>
              <a:tr h="340071">
                <a:tc>
                  <a:txBody>
                    <a:bodyPr/>
                    <a:lstStyle/>
                    <a:p>
                      <a:endParaRPr lang="en-US" sz="1300" dirty="0"/>
                    </a:p>
                  </a:txBody>
                  <a:tcPr marL="68144" marR="68144" marT="34072" marB="34072"/>
                </a:tc>
                <a:tc>
                  <a:txBody>
                    <a:bodyPr/>
                    <a:lstStyle/>
                    <a:p>
                      <a:pPr algn="r"/>
                      <a:endParaRPr lang="en-US" sz="1300" dirty="0"/>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1593522095"/>
                  </a:ext>
                </a:extLst>
              </a:tr>
              <a:tr h="516822">
                <a:tc>
                  <a:txBody>
                    <a:bodyPr/>
                    <a:lstStyle/>
                    <a:p>
                      <a:r>
                        <a:rPr lang="en-US" sz="1300" dirty="0"/>
                        <a:t>Spouse B then claims spousal benefit at 67</a:t>
                      </a:r>
                    </a:p>
                  </a:txBody>
                  <a:tcPr marL="68144" marR="68144" marT="34072" marB="34072"/>
                </a:tc>
                <a:tc>
                  <a:txBody>
                    <a:bodyPr/>
                    <a:lstStyle/>
                    <a:p>
                      <a:pPr algn="r"/>
                      <a:endParaRPr lang="en-US" sz="1300" dirty="0"/>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3191470312"/>
                  </a:ext>
                </a:extLst>
              </a:tr>
              <a:tr h="312878">
                <a:tc>
                  <a:txBody>
                    <a:bodyPr/>
                    <a:lstStyle/>
                    <a:p>
                      <a:r>
                        <a:rPr lang="en-US" sz="1300" dirty="0"/>
                        <a:t>  Spouse B benefit </a:t>
                      </a:r>
                    </a:p>
                  </a:txBody>
                  <a:tcPr marL="68144" marR="68144" marT="34072" marB="34072"/>
                </a:tc>
                <a:tc>
                  <a:txBody>
                    <a:bodyPr/>
                    <a:lstStyle/>
                    <a:p>
                      <a:pPr algn="r"/>
                      <a:r>
                        <a:rPr lang="en-US" sz="1300" dirty="0"/>
                        <a:t>$630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761440123"/>
                  </a:ext>
                </a:extLst>
              </a:tr>
              <a:tr h="312878">
                <a:tc>
                  <a:txBody>
                    <a:bodyPr/>
                    <a:lstStyle/>
                    <a:p>
                      <a:r>
                        <a:rPr lang="en-US" sz="1300" dirty="0"/>
                        <a:t>  Spousal benefit</a:t>
                      </a:r>
                    </a:p>
                  </a:txBody>
                  <a:tcPr marL="68144" marR="68144" marT="34072" marB="34072"/>
                </a:tc>
                <a:tc>
                  <a:txBody>
                    <a:bodyPr/>
                    <a:lstStyle/>
                    <a:p>
                      <a:pPr algn="r"/>
                      <a:r>
                        <a:rPr lang="en-US" sz="1300" u="sng" dirty="0"/>
                        <a:t>350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1150280568"/>
                  </a:ext>
                </a:extLst>
              </a:tr>
              <a:tr h="312878">
                <a:tc>
                  <a:txBody>
                    <a:bodyPr/>
                    <a:lstStyle/>
                    <a:p>
                      <a:r>
                        <a:rPr lang="en-US" sz="1300" dirty="0"/>
                        <a:t>  Total benefit</a:t>
                      </a:r>
                    </a:p>
                  </a:txBody>
                  <a:tcPr marL="68144" marR="68144" marT="34072" marB="34072"/>
                </a:tc>
                <a:tc>
                  <a:txBody>
                    <a:bodyPr/>
                    <a:lstStyle/>
                    <a:p>
                      <a:pPr algn="r"/>
                      <a:r>
                        <a:rPr lang="en-US" sz="1300" dirty="0"/>
                        <a:t>$980</a:t>
                      </a:r>
                    </a:p>
                  </a:txBody>
                  <a:tcPr marL="68144" marR="68144" marT="34072" marB="34072"/>
                </a:tc>
                <a:tc>
                  <a:txBody>
                    <a:bodyPr/>
                    <a:lstStyle/>
                    <a:p>
                      <a:endParaRPr lang="en-US" sz="1300" dirty="0"/>
                    </a:p>
                  </a:txBody>
                  <a:tcPr marL="68144" marR="68144" marT="34072" marB="34072"/>
                </a:tc>
                <a:extLst>
                  <a:ext uri="{0D108BD9-81ED-4DB2-BD59-A6C34878D82A}">
                    <a16:rowId xmlns:a16="http://schemas.microsoft.com/office/drawing/2014/main" val="707227636"/>
                  </a:ext>
                </a:extLst>
              </a:tr>
            </a:tbl>
          </a:graphicData>
        </a:graphic>
      </p:graphicFrame>
    </p:spTree>
    <p:extLst>
      <p:ext uri="{BB962C8B-B14F-4D97-AF65-F5344CB8AC3E}">
        <p14:creationId xmlns:p14="http://schemas.microsoft.com/office/powerpoint/2010/main" val="2616130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F3076F-8C4B-661B-0AFE-779FB55E70F8}"/>
              </a:ext>
            </a:extLst>
          </p:cNvPr>
          <p:cNvSpPr>
            <a:spLocks noGrp="1"/>
          </p:cNvSpPr>
          <p:nvPr>
            <p:ph type="title"/>
          </p:nvPr>
        </p:nvSpPr>
        <p:spPr>
          <a:xfrm>
            <a:off x="841248" y="548640"/>
            <a:ext cx="3600860" cy="5431536"/>
          </a:xfrm>
        </p:spPr>
        <p:txBody>
          <a:bodyPr>
            <a:normAutofit/>
          </a:bodyPr>
          <a:lstStyle/>
          <a:p>
            <a:r>
              <a:rPr lang="en-US" sz="5400" dirty="0"/>
              <a:t>Survivor Benefits</a:t>
            </a:r>
          </a:p>
        </p:txBody>
      </p:sp>
      <p:sp>
        <p:nvSpPr>
          <p:cNvPr id="3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F15D9EB-BCE6-3F8D-689C-F2BDD07622CF}"/>
              </a:ext>
            </a:extLst>
          </p:cNvPr>
          <p:cNvSpPr>
            <a:spLocks noGrp="1"/>
          </p:cNvSpPr>
          <p:nvPr>
            <p:ph idx="1"/>
          </p:nvPr>
        </p:nvSpPr>
        <p:spPr>
          <a:xfrm>
            <a:off x="5126418" y="552091"/>
            <a:ext cx="6224335" cy="6021704"/>
          </a:xfrm>
        </p:spPr>
        <p:txBody>
          <a:bodyPr anchor="ctr">
            <a:normAutofit/>
          </a:bodyPr>
          <a:lstStyle/>
          <a:p>
            <a:r>
              <a:rPr lang="en-US" sz="2200" dirty="0"/>
              <a:t>Can be received by the surviving spouse upon the death of the other spouse if married for 9 months</a:t>
            </a:r>
          </a:p>
          <a:p>
            <a:r>
              <a:rPr lang="en-US" sz="2200" dirty="0"/>
              <a:t>The survivor benefit at the surviving spouse FRA, if deceased spouse had claimed prior to their FRA, is equal to the larger of the deceased spouse’s benefit or 82.5% of the deceased spouse’s FRA benefit </a:t>
            </a:r>
          </a:p>
          <a:p>
            <a:r>
              <a:rPr lang="en-US" sz="2200" dirty="0"/>
              <a:t>The survivor benefit at the surviving spouse FRA if deceased spouse had not claimed is the larger of deceased spouse’s benefit at FRA or what they would have received at the time of their death (can be larger than FRA benefit if deceased spouse was delaying claiming)</a:t>
            </a:r>
          </a:p>
          <a:p>
            <a:r>
              <a:rPr lang="en-US" sz="2200" dirty="0"/>
              <a:t>This benefit can begin at age 60, but is subject to a reduction if claimed prior to the surviving spouse FRA</a:t>
            </a:r>
          </a:p>
          <a:p>
            <a:pPr marL="0" indent="0">
              <a:buNone/>
            </a:pPr>
            <a:endParaRPr lang="en-US" sz="2200" dirty="0"/>
          </a:p>
        </p:txBody>
      </p:sp>
    </p:spTree>
    <p:extLst>
      <p:ext uri="{BB962C8B-B14F-4D97-AF65-F5344CB8AC3E}">
        <p14:creationId xmlns:p14="http://schemas.microsoft.com/office/powerpoint/2010/main" val="2973909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AC4F1E-1080-A1BB-EBCA-A6D3B3E3CD8E}"/>
              </a:ext>
            </a:extLst>
          </p:cNvPr>
          <p:cNvSpPr>
            <a:spLocks noGrp="1"/>
          </p:cNvSpPr>
          <p:nvPr>
            <p:ph type="title"/>
          </p:nvPr>
        </p:nvSpPr>
        <p:spPr>
          <a:xfrm>
            <a:off x="838200" y="365125"/>
            <a:ext cx="10515600" cy="1325563"/>
          </a:xfrm>
        </p:spPr>
        <p:txBody>
          <a:bodyPr>
            <a:normAutofit/>
          </a:bodyPr>
          <a:lstStyle/>
          <a:p>
            <a:r>
              <a:rPr lang="en-US" sz="5400" dirty="0"/>
              <a:t>Other Benefits and Considerations</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E0DF59-D042-98CD-7A10-C9B7050650DF}"/>
              </a:ext>
            </a:extLst>
          </p:cNvPr>
          <p:cNvSpPr>
            <a:spLocks noGrp="1"/>
          </p:cNvSpPr>
          <p:nvPr>
            <p:ph idx="1"/>
          </p:nvPr>
        </p:nvSpPr>
        <p:spPr>
          <a:xfrm>
            <a:off x="838200" y="1929384"/>
            <a:ext cx="10515600" cy="4251960"/>
          </a:xfrm>
        </p:spPr>
        <p:txBody>
          <a:bodyPr>
            <a:normAutofit/>
          </a:bodyPr>
          <a:lstStyle/>
          <a:p>
            <a:r>
              <a:rPr lang="en-US" sz="2200" dirty="0"/>
              <a:t>There are dependent and disability benefits also available</a:t>
            </a:r>
          </a:p>
          <a:p>
            <a:r>
              <a:rPr lang="en-US" sz="2200" dirty="0"/>
              <a:t>You can still work after you begin collecting social security retirement benefits.  There is an income limit that if is exceeded reduces temporarily the amount of your social security benefit until you reach your FRA</a:t>
            </a:r>
          </a:p>
          <a:p>
            <a:r>
              <a:rPr lang="en-US" sz="2200" dirty="0"/>
              <a:t>Divorced individuals can collect benefits similar to spousal and survivor benefits from an ex-spouse if married to them for at least 10 years and not currently married</a:t>
            </a:r>
          </a:p>
        </p:txBody>
      </p:sp>
    </p:spTree>
    <p:extLst>
      <p:ext uri="{BB962C8B-B14F-4D97-AF65-F5344CB8AC3E}">
        <p14:creationId xmlns:p14="http://schemas.microsoft.com/office/powerpoint/2010/main" val="4047377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11829</TotalTime>
  <Words>1128</Words>
  <Application>Microsoft Macintosh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Social Security 101</vt:lpstr>
      <vt:lpstr>History of Social Security</vt:lpstr>
      <vt:lpstr>What is the Primary Insurance Amount (PIA) </vt:lpstr>
      <vt:lpstr>Adjustments to PIA Based on Claiming Age</vt:lpstr>
      <vt:lpstr>Cost of Living Adjustment (COLA)</vt:lpstr>
      <vt:lpstr>Spousal Benefits</vt:lpstr>
      <vt:lpstr>Example of Spousal Benefits</vt:lpstr>
      <vt:lpstr>Survivor Benefits</vt:lpstr>
      <vt:lpstr>Other Benefits and Considerations</vt:lpstr>
      <vt:lpstr>Taxes on Benefits</vt:lpstr>
      <vt:lpstr>Potential for Social Security Reform</vt:lpstr>
      <vt:lpstr>Social Security Claiming Decisions</vt:lpstr>
      <vt:lpstr>Social Security Claiming Decisions</vt:lpstr>
      <vt:lpstr>How to Decide</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101</dc:title>
  <dc:creator>Greg Arnott</dc:creator>
  <cp:lastModifiedBy>Greg Arnott</cp:lastModifiedBy>
  <cp:revision>11</cp:revision>
  <dcterms:created xsi:type="dcterms:W3CDTF">2022-11-03T21:28:00Z</dcterms:created>
  <dcterms:modified xsi:type="dcterms:W3CDTF">2023-01-05T22:05:23Z</dcterms:modified>
</cp:coreProperties>
</file>