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6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9" r:id="rId14"/>
    <p:sldId id="270" r:id="rId15"/>
    <p:sldId id="416" r:id="rId16"/>
    <p:sldId id="413" r:id="rId17"/>
    <p:sldId id="268" r:id="rId18"/>
    <p:sldId id="41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781"/>
  </p:normalViewPr>
  <p:slideViewPr>
    <p:cSldViewPr snapToGrid="0" snapToObjects="1">
      <p:cViewPr varScale="1">
        <p:scale>
          <a:sx n="110" d="100"/>
          <a:sy n="110" d="100"/>
        </p:scale>
        <p:origin x="1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gregoryarnott\Documents\Financial%20Peace%20University\Ramsey+\Classes%20and%20Workshops\How%20Debt%20Works\Debt%20examples%20for%20present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gregoryarnott\Documents\Financial%20Peace%20University\Ramsey+\Classes%20and%20Workshops\How%20Debt%20Works\Debt%20examples%20for%20presenta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'Mortgage comparison'!$C$3:$C$4</c:f>
              <c:strCache>
                <c:ptCount val="2"/>
                <c:pt idx="0">
                  <c:v> Home </c:v>
                </c:pt>
                <c:pt idx="1">
                  <c:v> Value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'Mortgage comparison'!$C$5:$C$364</c:f>
              <c:numCache>
                <c:formatCode>_(* #,##0_);_(* \(#,##0\);_(* "-"??_);_(@_)</c:formatCode>
                <c:ptCount val="360"/>
                <c:pt idx="0">
                  <c:v>250000</c:v>
                </c:pt>
                <c:pt idx="1">
                  <c:v>250416.66666666669</c:v>
                </c:pt>
                <c:pt idx="2">
                  <c:v>250834.02777777781</c:v>
                </c:pt>
                <c:pt idx="3">
                  <c:v>251252.08449074079</c:v>
                </c:pt>
                <c:pt idx="4">
                  <c:v>251670.83796489204</c:v>
                </c:pt>
                <c:pt idx="5">
                  <c:v>252090.28936150021</c:v>
                </c:pt>
                <c:pt idx="6">
                  <c:v>252510.43984376939</c:v>
                </c:pt>
                <c:pt idx="7">
                  <c:v>252931.29057684235</c:v>
                </c:pt>
                <c:pt idx="8">
                  <c:v>253352.84272780377</c:v>
                </c:pt>
                <c:pt idx="9">
                  <c:v>253775.09746568344</c:v>
                </c:pt>
                <c:pt idx="10">
                  <c:v>254198.05596145958</c:v>
                </c:pt>
                <c:pt idx="11">
                  <c:v>254621.71938806202</c:v>
                </c:pt>
                <c:pt idx="12">
                  <c:v>255046.08892037548</c:v>
                </c:pt>
                <c:pt idx="13">
                  <c:v>255471.16573524277</c:v>
                </c:pt>
                <c:pt idx="14">
                  <c:v>255896.95101146819</c:v>
                </c:pt>
                <c:pt idx="15">
                  <c:v>256323.44592982065</c:v>
                </c:pt>
                <c:pt idx="16">
                  <c:v>256750.65167303703</c:v>
                </c:pt>
                <c:pt idx="17">
                  <c:v>257178.56942582544</c:v>
                </c:pt>
                <c:pt idx="18">
                  <c:v>257607.20037486849</c:v>
                </c:pt>
                <c:pt idx="19">
                  <c:v>258036.54570882663</c:v>
                </c:pt>
                <c:pt idx="20">
                  <c:v>258466.60661834135</c:v>
                </c:pt>
                <c:pt idx="21">
                  <c:v>258897.3842960386</c:v>
                </c:pt>
                <c:pt idx="22">
                  <c:v>259328.879936532</c:v>
                </c:pt>
                <c:pt idx="23">
                  <c:v>259761.09473642622</c:v>
                </c:pt>
                <c:pt idx="24">
                  <c:v>260194.02989432027</c:v>
                </c:pt>
                <c:pt idx="25">
                  <c:v>260627.68661081081</c:v>
                </c:pt>
                <c:pt idx="26">
                  <c:v>261062.06608849551</c:v>
                </c:pt>
                <c:pt idx="27">
                  <c:v>261497.16953197634</c:v>
                </c:pt>
                <c:pt idx="28">
                  <c:v>261932.99814786296</c:v>
                </c:pt>
                <c:pt idx="29">
                  <c:v>262369.55314477609</c:v>
                </c:pt>
                <c:pt idx="30">
                  <c:v>262806.83573335072</c:v>
                </c:pt>
                <c:pt idx="31">
                  <c:v>263244.84712623962</c:v>
                </c:pt>
                <c:pt idx="32">
                  <c:v>263683.58853811672</c:v>
                </c:pt>
                <c:pt idx="33">
                  <c:v>264123.06118568027</c:v>
                </c:pt>
                <c:pt idx="34">
                  <c:v>264563.26628765644</c:v>
                </c:pt>
                <c:pt idx="35">
                  <c:v>265004.20506480255</c:v>
                </c:pt>
                <c:pt idx="36">
                  <c:v>265445.87873991055</c:v>
                </c:pt>
                <c:pt idx="37">
                  <c:v>265888.28853781038</c:v>
                </c:pt>
                <c:pt idx="38">
                  <c:v>266331.43568537344</c:v>
                </c:pt>
                <c:pt idx="39">
                  <c:v>266775.32141151576</c:v>
                </c:pt>
                <c:pt idx="40">
                  <c:v>267219.94694720162</c:v>
                </c:pt>
                <c:pt idx="41">
                  <c:v>267665.31352544698</c:v>
                </c:pt>
                <c:pt idx="42">
                  <c:v>268111.42238132271</c:v>
                </c:pt>
                <c:pt idx="43">
                  <c:v>268558.27475195826</c:v>
                </c:pt>
                <c:pt idx="44">
                  <c:v>269005.87187654484</c:v>
                </c:pt>
                <c:pt idx="45">
                  <c:v>269454.21499633911</c:v>
                </c:pt>
                <c:pt idx="46">
                  <c:v>269903.30535466637</c:v>
                </c:pt>
                <c:pt idx="47">
                  <c:v>270353.14419692417</c:v>
                </c:pt>
                <c:pt idx="48">
                  <c:v>270803.73277058575</c:v>
                </c:pt>
                <c:pt idx="49">
                  <c:v>271255.07232520339</c:v>
                </c:pt>
                <c:pt idx="50">
                  <c:v>271707.16411241208</c:v>
                </c:pt>
                <c:pt idx="51">
                  <c:v>272160.00938593276</c:v>
                </c:pt>
                <c:pt idx="52">
                  <c:v>272613.60940157599</c:v>
                </c:pt>
                <c:pt idx="53">
                  <c:v>273067.96541724529</c:v>
                </c:pt>
                <c:pt idx="54">
                  <c:v>273523.0786929407</c:v>
                </c:pt>
                <c:pt idx="55">
                  <c:v>273978.9504907623</c:v>
                </c:pt>
                <c:pt idx="56">
                  <c:v>274435.5820749136</c:v>
                </c:pt>
                <c:pt idx="57">
                  <c:v>274892.97471170512</c:v>
                </c:pt>
                <c:pt idx="58">
                  <c:v>275351.12966955797</c:v>
                </c:pt>
                <c:pt idx="59">
                  <c:v>275810.04821900727</c:v>
                </c:pt>
                <c:pt idx="60">
                  <c:v>276269.7316327056</c:v>
                </c:pt>
                <c:pt idx="61">
                  <c:v>276730.18118542677</c:v>
                </c:pt>
                <c:pt idx="62">
                  <c:v>277191.39815406915</c:v>
                </c:pt>
                <c:pt idx="63">
                  <c:v>277653.38381765928</c:v>
                </c:pt>
                <c:pt idx="64">
                  <c:v>278116.13945735537</c:v>
                </c:pt>
                <c:pt idx="65">
                  <c:v>278579.66635645099</c:v>
                </c:pt>
                <c:pt idx="66">
                  <c:v>279043.96580037841</c:v>
                </c:pt>
                <c:pt idx="67">
                  <c:v>279509.03907671239</c:v>
                </c:pt>
                <c:pt idx="68">
                  <c:v>279974.88747517357</c:v>
                </c:pt>
                <c:pt idx="69">
                  <c:v>280441.51228763221</c:v>
                </c:pt>
                <c:pt idx="70">
                  <c:v>280908.91480811161</c:v>
                </c:pt>
                <c:pt idx="71">
                  <c:v>281377.09633279179</c:v>
                </c:pt>
                <c:pt idx="72">
                  <c:v>281846.05816001311</c:v>
                </c:pt>
                <c:pt idx="73">
                  <c:v>282315.80159027979</c:v>
                </c:pt>
                <c:pt idx="74">
                  <c:v>282786.32792626362</c:v>
                </c:pt>
                <c:pt idx="75">
                  <c:v>283257.63847280742</c:v>
                </c:pt>
                <c:pt idx="76">
                  <c:v>283729.73453692877</c:v>
                </c:pt>
                <c:pt idx="77">
                  <c:v>284202.61742782366</c:v>
                </c:pt>
                <c:pt idx="78">
                  <c:v>284676.28845687007</c:v>
                </c:pt>
                <c:pt idx="79">
                  <c:v>285150.74893763155</c:v>
                </c:pt>
                <c:pt idx="80">
                  <c:v>285626.00018586096</c:v>
                </c:pt>
                <c:pt idx="81">
                  <c:v>286102.04351950408</c:v>
                </c:pt>
                <c:pt idx="82">
                  <c:v>286578.88025870326</c:v>
                </c:pt>
                <c:pt idx="83">
                  <c:v>287056.5117258011</c:v>
                </c:pt>
                <c:pt idx="84">
                  <c:v>287534.93924534414</c:v>
                </c:pt>
                <c:pt idx="85">
                  <c:v>288014.16414408642</c:v>
                </c:pt>
                <c:pt idx="86">
                  <c:v>288494.18775099324</c:v>
                </c:pt>
                <c:pt idx="87">
                  <c:v>288975.01139724493</c:v>
                </c:pt>
                <c:pt idx="88">
                  <c:v>289456.63641624036</c:v>
                </c:pt>
                <c:pt idx="89">
                  <c:v>289939.06414360076</c:v>
                </c:pt>
                <c:pt idx="90">
                  <c:v>290422.29591717344</c:v>
                </c:pt>
                <c:pt idx="91">
                  <c:v>290906.33307703538</c:v>
                </c:pt>
                <c:pt idx="92">
                  <c:v>291391.17696549714</c:v>
                </c:pt>
                <c:pt idx="93">
                  <c:v>291876.82892710634</c:v>
                </c:pt>
                <c:pt idx="94">
                  <c:v>292363.29030865151</c:v>
                </c:pt>
                <c:pt idx="95">
                  <c:v>292850.56245916593</c:v>
                </c:pt>
                <c:pt idx="96">
                  <c:v>293338.64672993124</c:v>
                </c:pt>
                <c:pt idx="97">
                  <c:v>293827.54447448114</c:v>
                </c:pt>
                <c:pt idx="98">
                  <c:v>294317.2570486053</c:v>
                </c:pt>
                <c:pt idx="99">
                  <c:v>294807.785810353</c:v>
                </c:pt>
                <c:pt idx="100">
                  <c:v>295299.13212003693</c:v>
                </c:pt>
                <c:pt idx="101">
                  <c:v>295791.29734023701</c:v>
                </c:pt>
                <c:pt idx="102">
                  <c:v>296284.2828358041</c:v>
                </c:pt>
                <c:pt idx="103">
                  <c:v>296778.0899738638</c:v>
                </c:pt>
                <c:pt idx="104">
                  <c:v>297272.72012382024</c:v>
                </c:pt>
                <c:pt idx="105">
                  <c:v>297768.17465735995</c:v>
                </c:pt>
                <c:pt idx="106">
                  <c:v>298264.45494845556</c:v>
                </c:pt>
                <c:pt idx="107">
                  <c:v>298761.56237336964</c:v>
                </c:pt>
                <c:pt idx="108">
                  <c:v>299259.49831065862</c:v>
                </c:pt>
                <c:pt idx="109">
                  <c:v>299758.26414117642</c:v>
                </c:pt>
                <c:pt idx="110">
                  <c:v>300257.86124807841</c:v>
                </c:pt>
                <c:pt idx="111">
                  <c:v>300758.29101682524</c:v>
                </c:pt>
                <c:pt idx="112">
                  <c:v>301259.55483518663</c:v>
                </c:pt>
                <c:pt idx="113">
                  <c:v>301761.65409324528</c:v>
                </c:pt>
                <c:pt idx="114">
                  <c:v>302264.59018340072</c:v>
                </c:pt>
                <c:pt idx="115">
                  <c:v>302768.36450037308</c:v>
                </c:pt>
                <c:pt idx="116">
                  <c:v>303272.97844120703</c:v>
                </c:pt>
                <c:pt idx="117">
                  <c:v>303778.43340527575</c:v>
                </c:pt>
                <c:pt idx="118">
                  <c:v>304284.73079428455</c:v>
                </c:pt>
                <c:pt idx="119">
                  <c:v>304791.87201227504</c:v>
                </c:pt>
                <c:pt idx="120">
                  <c:v>305299.85846562881</c:v>
                </c:pt>
                <c:pt idx="121">
                  <c:v>305808.69156307157</c:v>
                </c:pt>
                <c:pt idx="122">
                  <c:v>306318.37271567667</c:v>
                </c:pt>
                <c:pt idx="123">
                  <c:v>306828.90333686949</c:v>
                </c:pt>
                <c:pt idx="124">
                  <c:v>307340.28484243096</c:v>
                </c:pt>
                <c:pt idx="125">
                  <c:v>307852.51865050168</c:v>
                </c:pt>
                <c:pt idx="126">
                  <c:v>308365.60618158587</c:v>
                </c:pt>
                <c:pt idx="127">
                  <c:v>308879.54885855521</c:v>
                </c:pt>
                <c:pt idx="128">
                  <c:v>309394.34810665279</c:v>
                </c:pt>
                <c:pt idx="129">
                  <c:v>309910.00535349722</c:v>
                </c:pt>
                <c:pt idx="130">
                  <c:v>310426.52202908642</c:v>
                </c:pt>
                <c:pt idx="131">
                  <c:v>310943.89956580161</c:v>
                </c:pt>
                <c:pt idx="132">
                  <c:v>311462.13939841127</c:v>
                </c:pt>
                <c:pt idx="133">
                  <c:v>311981.2429640753</c:v>
                </c:pt>
                <c:pt idx="134">
                  <c:v>312501.21170234878</c:v>
                </c:pt>
                <c:pt idx="135">
                  <c:v>313022.04705518606</c:v>
                </c:pt>
                <c:pt idx="136">
                  <c:v>313543.75046694471</c:v>
                </c:pt>
                <c:pt idx="137">
                  <c:v>314066.32338438963</c:v>
                </c:pt>
                <c:pt idx="138">
                  <c:v>314589.76725669694</c:v>
                </c:pt>
                <c:pt idx="139">
                  <c:v>315114.08353545814</c:v>
                </c:pt>
                <c:pt idx="140">
                  <c:v>315639.27367468394</c:v>
                </c:pt>
                <c:pt idx="141">
                  <c:v>316165.33913080842</c:v>
                </c:pt>
                <c:pt idx="142">
                  <c:v>316692.28136269312</c:v>
                </c:pt>
                <c:pt idx="143">
                  <c:v>317220.10183163098</c:v>
                </c:pt>
                <c:pt idx="144">
                  <c:v>317748.80200135038</c:v>
                </c:pt>
                <c:pt idx="145">
                  <c:v>318278.38333801931</c:v>
                </c:pt>
                <c:pt idx="146">
                  <c:v>318808.84731024934</c:v>
                </c:pt>
                <c:pt idx="147">
                  <c:v>319340.19538909977</c:v>
                </c:pt>
                <c:pt idx="148">
                  <c:v>319872.42904808163</c:v>
                </c:pt>
                <c:pt idx="149">
                  <c:v>320405.54976316175</c:v>
                </c:pt>
                <c:pt idx="150">
                  <c:v>320939.55901276704</c:v>
                </c:pt>
                <c:pt idx="151">
                  <c:v>321474.45827778836</c:v>
                </c:pt>
                <c:pt idx="152">
                  <c:v>322010.24904158467</c:v>
                </c:pt>
                <c:pt idx="153">
                  <c:v>322546.9327899873</c:v>
                </c:pt>
                <c:pt idx="154">
                  <c:v>323084.51101130398</c:v>
                </c:pt>
                <c:pt idx="155">
                  <c:v>323622.98519632284</c:v>
                </c:pt>
                <c:pt idx="156">
                  <c:v>324162.35683831671</c:v>
                </c:pt>
                <c:pt idx="157">
                  <c:v>324702.62743304728</c:v>
                </c:pt>
                <c:pt idx="158">
                  <c:v>325243.79847876902</c:v>
                </c:pt>
                <c:pt idx="159">
                  <c:v>325785.87147623365</c:v>
                </c:pt>
                <c:pt idx="160">
                  <c:v>326328.84792869404</c:v>
                </c:pt>
                <c:pt idx="161">
                  <c:v>326872.72934190853</c:v>
                </c:pt>
                <c:pt idx="162">
                  <c:v>327417.51722414506</c:v>
                </c:pt>
                <c:pt idx="163">
                  <c:v>327963.21308618534</c:v>
                </c:pt>
                <c:pt idx="164">
                  <c:v>328509.818441329</c:v>
                </c:pt>
                <c:pt idx="165">
                  <c:v>329057.3348053979</c:v>
                </c:pt>
                <c:pt idx="166">
                  <c:v>329605.76369674027</c:v>
                </c:pt>
                <c:pt idx="167">
                  <c:v>330155.10663623485</c:v>
                </c:pt>
                <c:pt idx="168">
                  <c:v>330705.36514729523</c:v>
                </c:pt>
                <c:pt idx="169">
                  <c:v>331256.54075587407</c:v>
                </c:pt>
                <c:pt idx="170">
                  <c:v>331808.63499046722</c:v>
                </c:pt>
                <c:pt idx="171">
                  <c:v>332361.64938211802</c:v>
                </c:pt>
                <c:pt idx="172">
                  <c:v>332915.58546442154</c:v>
                </c:pt>
                <c:pt idx="173">
                  <c:v>333470.4447735289</c:v>
                </c:pt>
                <c:pt idx="174">
                  <c:v>334026.22884815146</c:v>
                </c:pt>
                <c:pt idx="175">
                  <c:v>334582.93922956503</c:v>
                </c:pt>
                <c:pt idx="176">
                  <c:v>335140.57746161433</c:v>
                </c:pt>
                <c:pt idx="177">
                  <c:v>335699.14509071701</c:v>
                </c:pt>
                <c:pt idx="178">
                  <c:v>336258.64366586821</c:v>
                </c:pt>
                <c:pt idx="179">
                  <c:v>336819.07473864465</c:v>
                </c:pt>
                <c:pt idx="180">
                  <c:v>337380.43986320909</c:v>
                </c:pt>
                <c:pt idx="181">
                  <c:v>337942.74059631443</c:v>
                </c:pt>
                <c:pt idx="182">
                  <c:v>338505.97849730827</c:v>
                </c:pt>
                <c:pt idx="183">
                  <c:v>339070.15512813715</c:v>
                </c:pt>
                <c:pt idx="184">
                  <c:v>339635.27205335075</c:v>
                </c:pt>
                <c:pt idx="185">
                  <c:v>340201.33084010636</c:v>
                </c:pt>
                <c:pt idx="186">
                  <c:v>340768.33305817319</c:v>
                </c:pt>
                <c:pt idx="187">
                  <c:v>341336.28027993679</c:v>
                </c:pt>
                <c:pt idx="188">
                  <c:v>341905.17408040335</c:v>
                </c:pt>
                <c:pt idx="189">
                  <c:v>342475.01603720401</c:v>
                </c:pt>
                <c:pt idx="190">
                  <c:v>343045.80773059936</c:v>
                </c:pt>
                <c:pt idx="191">
                  <c:v>343617.55074348371</c:v>
                </c:pt>
                <c:pt idx="192">
                  <c:v>344190.24666138954</c:v>
                </c:pt>
                <c:pt idx="193">
                  <c:v>344763.89707249188</c:v>
                </c:pt>
                <c:pt idx="194">
                  <c:v>345338.50356761273</c:v>
                </c:pt>
                <c:pt idx="195">
                  <c:v>345914.06774022541</c:v>
                </c:pt>
                <c:pt idx="196">
                  <c:v>346490.59118645912</c:v>
                </c:pt>
                <c:pt idx="197">
                  <c:v>347068.07550510322</c:v>
                </c:pt>
                <c:pt idx="198">
                  <c:v>347646.52229761175</c:v>
                </c:pt>
                <c:pt idx="199">
                  <c:v>348225.93316810776</c:v>
                </c:pt>
                <c:pt idx="200">
                  <c:v>348806.30972338794</c:v>
                </c:pt>
                <c:pt idx="201">
                  <c:v>349387.65357292694</c:v>
                </c:pt>
                <c:pt idx="202">
                  <c:v>349969.96632888186</c:v>
                </c:pt>
                <c:pt idx="203">
                  <c:v>350553.24960609665</c:v>
                </c:pt>
                <c:pt idx="204">
                  <c:v>351137.50502210681</c:v>
                </c:pt>
                <c:pt idx="205">
                  <c:v>351722.73419714364</c:v>
                </c:pt>
                <c:pt idx="206">
                  <c:v>352308.93875413889</c:v>
                </c:pt>
                <c:pt idx="207">
                  <c:v>352896.12031872914</c:v>
                </c:pt>
                <c:pt idx="208">
                  <c:v>353484.28051926038</c:v>
                </c:pt>
                <c:pt idx="209">
                  <c:v>354073.42098679248</c:v>
                </c:pt>
                <c:pt idx="210">
                  <c:v>354663.54335510381</c:v>
                </c:pt>
                <c:pt idx="211">
                  <c:v>355254.64926069567</c:v>
                </c:pt>
                <c:pt idx="212">
                  <c:v>355846.74034279684</c:v>
                </c:pt>
                <c:pt idx="213">
                  <c:v>356439.81824336818</c:v>
                </c:pt>
                <c:pt idx="214">
                  <c:v>357033.88460710715</c:v>
                </c:pt>
                <c:pt idx="215">
                  <c:v>357628.94108145236</c:v>
                </c:pt>
                <c:pt idx="216">
                  <c:v>358224.98931658815</c:v>
                </c:pt>
                <c:pt idx="217">
                  <c:v>358822.03096544917</c:v>
                </c:pt>
                <c:pt idx="218">
                  <c:v>359420.06768372492</c:v>
                </c:pt>
                <c:pt idx="219">
                  <c:v>360019.10112986446</c:v>
                </c:pt>
                <c:pt idx="220">
                  <c:v>360619.13296508091</c:v>
                </c:pt>
                <c:pt idx="221">
                  <c:v>361220.16485335608</c:v>
                </c:pt>
                <c:pt idx="222">
                  <c:v>361822.19846144505</c:v>
                </c:pt>
                <c:pt idx="223">
                  <c:v>362425.23545888078</c:v>
                </c:pt>
                <c:pt idx="224">
                  <c:v>363029.27751797892</c:v>
                </c:pt>
                <c:pt idx="225">
                  <c:v>363634.3263138422</c:v>
                </c:pt>
                <c:pt idx="226">
                  <c:v>364240.38352436532</c:v>
                </c:pt>
                <c:pt idx="227">
                  <c:v>364847.45083023928</c:v>
                </c:pt>
                <c:pt idx="228">
                  <c:v>365455.52991495637</c:v>
                </c:pt>
                <c:pt idx="229">
                  <c:v>366064.62246481463</c:v>
                </c:pt>
                <c:pt idx="230">
                  <c:v>366674.73016892269</c:v>
                </c:pt>
                <c:pt idx="231">
                  <c:v>367285.85471920425</c:v>
                </c:pt>
                <c:pt idx="232">
                  <c:v>367897.99781040294</c:v>
                </c:pt>
                <c:pt idx="233">
                  <c:v>368511.16114008694</c:v>
                </c:pt>
                <c:pt idx="234">
                  <c:v>369125.34640865377</c:v>
                </c:pt>
                <c:pt idx="235">
                  <c:v>369740.5553193349</c:v>
                </c:pt>
                <c:pt idx="236">
                  <c:v>370356.78957820049</c:v>
                </c:pt>
                <c:pt idx="237">
                  <c:v>370974.05089416419</c:v>
                </c:pt>
                <c:pt idx="238">
                  <c:v>371592.34097898781</c:v>
                </c:pt>
                <c:pt idx="239">
                  <c:v>372211.66154728614</c:v>
                </c:pt>
                <c:pt idx="240">
                  <c:v>372832.01431653165</c:v>
                </c:pt>
                <c:pt idx="241">
                  <c:v>373453.4010070592</c:v>
                </c:pt>
                <c:pt idx="242">
                  <c:v>374075.82334207097</c:v>
                </c:pt>
                <c:pt idx="243">
                  <c:v>374699.2830476411</c:v>
                </c:pt>
                <c:pt idx="244">
                  <c:v>375323.78185272054</c:v>
                </c:pt>
                <c:pt idx="245">
                  <c:v>375949.32148914173</c:v>
                </c:pt>
                <c:pt idx="246">
                  <c:v>376575.90369162365</c:v>
                </c:pt>
                <c:pt idx="247">
                  <c:v>377203.53019777639</c:v>
                </c:pt>
                <c:pt idx="248">
                  <c:v>377832.20274810604</c:v>
                </c:pt>
                <c:pt idx="249">
                  <c:v>378461.92308601958</c:v>
                </c:pt>
                <c:pt idx="250">
                  <c:v>379092.69295782963</c:v>
                </c:pt>
                <c:pt idx="251">
                  <c:v>379724.51411275938</c:v>
                </c:pt>
                <c:pt idx="252">
                  <c:v>380357.38830294734</c:v>
                </c:pt>
                <c:pt idx="253">
                  <c:v>380991.31728345226</c:v>
                </c:pt>
                <c:pt idx="254">
                  <c:v>381626.30281225801</c:v>
                </c:pt>
                <c:pt idx="255">
                  <c:v>382262.34665027849</c:v>
                </c:pt>
                <c:pt idx="256">
                  <c:v>382899.45056136232</c:v>
                </c:pt>
                <c:pt idx="257">
                  <c:v>383537.61631229793</c:v>
                </c:pt>
                <c:pt idx="258">
                  <c:v>384176.84567281842</c:v>
                </c:pt>
                <c:pt idx="259">
                  <c:v>384817.1404156065</c:v>
                </c:pt>
                <c:pt idx="260">
                  <c:v>385458.50231629919</c:v>
                </c:pt>
                <c:pt idx="261">
                  <c:v>386100.93315349304</c:v>
                </c:pt>
                <c:pt idx="262">
                  <c:v>386744.43470874889</c:v>
                </c:pt>
                <c:pt idx="263">
                  <c:v>387389.00876659679</c:v>
                </c:pt>
                <c:pt idx="264">
                  <c:v>388034.65711454116</c:v>
                </c:pt>
                <c:pt idx="265">
                  <c:v>388681.38154306542</c:v>
                </c:pt>
                <c:pt idx="266">
                  <c:v>389329.18384563719</c:v>
                </c:pt>
                <c:pt idx="267">
                  <c:v>389978.06581871328</c:v>
                </c:pt>
                <c:pt idx="268">
                  <c:v>390628.02926174446</c:v>
                </c:pt>
                <c:pt idx="269">
                  <c:v>391279.07597718074</c:v>
                </c:pt>
                <c:pt idx="270">
                  <c:v>391931.20777047606</c:v>
                </c:pt>
                <c:pt idx="271">
                  <c:v>392584.42645009351</c:v>
                </c:pt>
                <c:pt idx="272">
                  <c:v>393238.73382751032</c:v>
                </c:pt>
                <c:pt idx="273">
                  <c:v>393894.13171722286</c:v>
                </c:pt>
                <c:pt idx="274">
                  <c:v>394550.62193675159</c:v>
                </c:pt>
                <c:pt idx="275">
                  <c:v>395208.20630664617</c:v>
                </c:pt>
                <c:pt idx="276">
                  <c:v>395866.88665049057</c:v>
                </c:pt>
                <c:pt idx="277">
                  <c:v>396526.66479490808</c:v>
                </c:pt>
                <c:pt idx="278">
                  <c:v>397187.54256956629</c:v>
                </c:pt>
                <c:pt idx="279">
                  <c:v>397849.52180718223</c:v>
                </c:pt>
                <c:pt idx="280">
                  <c:v>398512.60434352758</c:v>
                </c:pt>
                <c:pt idx="281">
                  <c:v>399176.7920174335</c:v>
                </c:pt>
                <c:pt idx="282">
                  <c:v>399842.08667079592</c:v>
                </c:pt>
                <c:pt idx="283">
                  <c:v>400508.49014858057</c:v>
                </c:pt>
                <c:pt idx="284">
                  <c:v>401176.00429882825</c:v>
                </c:pt>
                <c:pt idx="285">
                  <c:v>401844.63097265962</c:v>
                </c:pt>
                <c:pt idx="286">
                  <c:v>402514.37202428072</c:v>
                </c:pt>
                <c:pt idx="287">
                  <c:v>403185.22931098787</c:v>
                </c:pt>
                <c:pt idx="288">
                  <c:v>403857.20469317288</c:v>
                </c:pt>
                <c:pt idx="289">
                  <c:v>404530.30003432819</c:v>
                </c:pt>
                <c:pt idx="290">
                  <c:v>405204.51720105211</c:v>
                </c:pt>
                <c:pt idx="291">
                  <c:v>405879.85806305386</c:v>
                </c:pt>
                <c:pt idx="292">
                  <c:v>406556.32449315896</c:v>
                </c:pt>
                <c:pt idx="293">
                  <c:v>407233.91836731421</c:v>
                </c:pt>
                <c:pt idx="294">
                  <c:v>407912.64156459307</c:v>
                </c:pt>
                <c:pt idx="295">
                  <c:v>408592.49596720072</c:v>
                </c:pt>
                <c:pt idx="296">
                  <c:v>409273.48346047942</c:v>
                </c:pt>
                <c:pt idx="297">
                  <c:v>409955.60593291355</c:v>
                </c:pt>
                <c:pt idx="298">
                  <c:v>410638.8652761351</c:v>
                </c:pt>
                <c:pt idx="299">
                  <c:v>411323.26338492869</c:v>
                </c:pt>
                <c:pt idx="300">
                  <c:v>412008.8021572369</c:v>
                </c:pt>
                <c:pt idx="301">
                  <c:v>412695.48349416564</c:v>
                </c:pt>
                <c:pt idx="302">
                  <c:v>413383.30929998925</c:v>
                </c:pt>
                <c:pt idx="303">
                  <c:v>414072.2814821559</c:v>
                </c:pt>
                <c:pt idx="304">
                  <c:v>414762.40195129282</c:v>
                </c:pt>
                <c:pt idx="305">
                  <c:v>415453.67262121168</c:v>
                </c:pt>
                <c:pt idx="306">
                  <c:v>416146.09540891374</c:v>
                </c:pt>
                <c:pt idx="307">
                  <c:v>416839.67223459529</c:v>
                </c:pt>
                <c:pt idx="308">
                  <c:v>417534.40502165299</c:v>
                </c:pt>
                <c:pt idx="309">
                  <c:v>418230.29569668911</c:v>
                </c:pt>
                <c:pt idx="310">
                  <c:v>418927.34618951695</c:v>
                </c:pt>
                <c:pt idx="311">
                  <c:v>419625.55843316618</c:v>
                </c:pt>
                <c:pt idx="312">
                  <c:v>420324.93436388817</c:v>
                </c:pt>
                <c:pt idx="313">
                  <c:v>421025.47592116136</c:v>
                </c:pt>
                <c:pt idx="314">
                  <c:v>421727.18504769664</c:v>
                </c:pt>
                <c:pt idx="315">
                  <c:v>422430.06368944282</c:v>
                </c:pt>
                <c:pt idx="316">
                  <c:v>423134.11379559193</c:v>
                </c:pt>
                <c:pt idx="317">
                  <c:v>423839.33731858461</c:v>
                </c:pt>
                <c:pt idx="318">
                  <c:v>424545.73621411563</c:v>
                </c:pt>
                <c:pt idx="319">
                  <c:v>425253.31244113919</c:v>
                </c:pt>
                <c:pt idx="320">
                  <c:v>425962.06796187442</c:v>
                </c:pt>
                <c:pt idx="321">
                  <c:v>426672.0047418109</c:v>
                </c:pt>
                <c:pt idx="322">
                  <c:v>427383.12474971393</c:v>
                </c:pt>
                <c:pt idx="323">
                  <c:v>428095.42995763011</c:v>
                </c:pt>
                <c:pt idx="324">
                  <c:v>428808.92234089284</c:v>
                </c:pt>
                <c:pt idx="325">
                  <c:v>429523.6038781277</c:v>
                </c:pt>
                <c:pt idx="326">
                  <c:v>430239.47655125795</c:v>
                </c:pt>
                <c:pt idx="327">
                  <c:v>430956.54234551004</c:v>
                </c:pt>
                <c:pt idx="328">
                  <c:v>431674.80324941926</c:v>
                </c:pt>
                <c:pt idx="329">
                  <c:v>432394.261254835</c:v>
                </c:pt>
                <c:pt idx="330">
                  <c:v>433114.91835692641</c:v>
                </c:pt>
                <c:pt idx="331">
                  <c:v>433836.77655418799</c:v>
                </c:pt>
                <c:pt idx="332">
                  <c:v>434559.83784844499</c:v>
                </c:pt>
                <c:pt idx="333">
                  <c:v>435284.10424485907</c:v>
                </c:pt>
                <c:pt idx="334">
                  <c:v>436009.57775193383</c:v>
                </c:pt>
                <c:pt idx="335">
                  <c:v>436736.26038152038</c:v>
                </c:pt>
                <c:pt idx="336">
                  <c:v>437464.15414882294</c:v>
                </c:pt>
                <c:pt idx="337">
                  <c:v>438193.26107240433</c:v>
                </c:pt>
                <c:pt idx="338">
                  <c:v>438923.58317419171</c:v>
                </c:pt>
                <c:pt idx="339">
                  <c:v>439655.12247948203</c:v>
                </c:pt>
                <c:pt idx="340">
                  <c:v>440387.88101694785</c:v>
                </c:pt>
                <c:pt idx="341">
                  <c:v>441121.86081864277</c:v>
                </c:pt>
                <c:pt idx="342">
                  <c:v>441857.0639200072</c:v>
                </c:pt>
                <c:pt idx="343">
                  <c:v>442593.4923598739</c:v>
                </c:pt>
                <c:pt idx="344">
                  <c:v>443331.14818047371</c:v>
                </c:pt>
                <c:pt idx="345">
                  <c:v>444070.0334274412</c:v>
                </c:pt>
                <c:pt idx="346">
                  <c:v>444810.15014982031</c:v>
                </c:pt>
                <c:pt idx="347">
                  <c:v>445551.50040007004</c:v>
                </c:pt>
                <c:pt idx="348">
                  <c:v>446294.08623407019</c:v>
                </c:pt>
                <c:pt idx="349">
                  <c:v>447037.90971112699</c:v>
                </c:pt>
                <c:pt idx="350">
                  <c:v>447782.97289397888</c:v>
                </c:pt>
                <c:pt idx="351">
                  <c:v>448529.27784880222</c:v>
                </c:pt>
                <c:pt idx="352">
                  <c:v>449276.8266452169</c:v>
                </c:pt>
                <c:pt idx="353">
                  <c:v>450025.62135629228</c:v>
                </c:pt>
                <c:pt idx="354">
                  <c:v>450775.66405855276</c:v>
                </c:pt>
                <c:pt idx="355">
                  <c:v>451526.9568319837</c:v>
                </c:pt>
                <c:pt idx="356">
                  <c:v>452279.50176003703</c:v>
                </c:pt>
                <c:pt idx="357">
                  <c:v>453033.3009296371</c:v>
                </c:pt>
                <c:pt idx="358">
                  <c:v>453788.35643118649</c:v>
                </c:pt>
                <c:pt idx="359">
                  <c:v>454544.67035857181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8B-D741-9187-6791A7BBBA14}"/>
            </c:ext>
          </c:extLst>
        </c:ser>
        <c:ser>
          <c:idx val="1"/>
          <c:order val="1"/>
          <c:tx>
            <c:strRef>
              <c:f>'Mortgage comparison'!$D$3:$D$4</c:f>
              <c:strCache>
                <c:ptCount val="2"/>
                <c:pt idx="0">
                  <c:v> Balance </c:v>
                </c:pt>
                <c:pt idx="1">
                  <c:v> Owed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'Mortgage comparison'!$D$5:$D$364</c:f>
              <c:numCache>
                <c:formatCode>_(* #,##0_);_(* \(#,##0\);_(* "-"??_);_(@_)</c:formatCode>
                <c:ptCount val="360"/>
                <c:pt idx="0">
                  <c:v>200000</c:v>
                </c:pt>
                <c:pt idx="1">
                  <c:v>199711.83666666667</c:v>
                </c:pt>
                <c:pt idx="2">
                  <c:v>199422.71278888889</c:v>
                </c:pt>
                <c:pt idx="3">
                  <c:v>199132.62516485187</c:v>
                </c:pt>
                <c:pt idx="4">
                  <c:v>198841.57058206803</c:v>
                </c:pt>
                <c:pt idx="5">
                  <c:v>198549.5458173416</c:v>
                </c:pt>
                <c:pt idx="6">
                  <c:v>198256.54763673275</c:v>
                </c:pt>
                <c:pt idx="7">
                  <c:v>197962.57279552185</c:v>
                </c:pt>
                <c:pt idx="8">
                  <c:v>197667.61803817359</c:v>
                </c:pt>
                <c:pt idx="9">
                  <c:v>197371.68009830083</c:v>
                </c:pt>
                <c:pt idx="10">
                  <c:v>197074.75569862849</c:v>
                </c:pt>
                <c:pt idx="11">
                  <c:v>196776.84155095727</c:v>
                </c:pt>
                <c:pt idx="12">
                  <c:v>196477.93435612711</c:v>
                </c:pt>
                <c:pt idx="13">
                  <c:v>196178.03080398086</c:v>
                </c:pt>
                <c:pt idx="14">
                  <c:v>195877.12757332745</c:v>
                </c:pt>
                <c:pt idx="15">
                  <c:v>195575.22133190522</c:v>
                </c:pt>
                <c:pt idx="16">
                  <c:v>195272.30873634492</c:v>
                </c:pt>
                <c:pt idx="17">
                  <c:v>194968.38643213274</c:v>
                </c:pt>
                <c:pt idx="18">
                  <c:v>194663.4510535732</c:v>
                </c:pt>
                <c:pt idx="19">
                  <c:v>194357.49922375177</c:v>
                </c:pt>
                <c:pt idx="20">
                  <c:v>194050.52755449762</c:v>
                </c:pt>
                <c:pt idx="21">
                  <c:v>193742.53264634594</c:v>
                </c:pt>
                <c:pt idx="22">
                  <c:v>193433.51108850041</c:v>
                </c:pt>
                <c:pt idx="23">
                  <c:v>193123.45945879541</c:v>
                </c:pt>
                <c:pt idx="24">
                  <c:v>192812.37432365806</c:v>
                </c:pt>
                <c:pt idx="25">
                  <c:v>192500.25223807024</c:v>
                </c:pt>
                <c:pt idx="26">
                  <c:v>192187.08974553048</c:v>
                </c:pt>
                <c:pt idx="27">
                  <c:v>191872.88337801557</c:v>
                </c:pt>
                <c:pt idx="28">
                  <c:v>191557.62965594229</c:v>
                </c:pt>
                <c:pt idx="29">
                  <c:v>191241.32508812877</c:v>
                </c:pt>
                <c:pt idx="30">
                  <c:v>190923.96617175586</c:v>
                </c:pt>
                <c:pt idx="31">
                  <c:v>190605.54939232839</c:v>
                </c:pt>
                <c:pt idx="32">
                  <c:v>190286.07122363616</c:v>
                </c:pt>
                <c:pt idx="33">
                  <c:v>189965.52812771493</c:v>
                </c:pt>
                <c:pt idx="34">
                  <c:v>189643.91655480731</c:v>
                </c:pt>
                <c:pt idx="35">
                  <c:v>189321.23294332332</c:v>
                </c:pt>
                <c:pt idx="36">
                  <c:v>188997.47371980106</c:v>
                </c:pt>
                <c:pt idx="37">
                  <c:v>188672.63529886707</c:v>
                </c:pt>
                <c:pt idx="38">
                  <c:v>188346.71408319662</c:v>
                </c:pt>
                <c:pt idx="39">
                  <c:v>188019.70646347394</c:v>
                </c:pt>
                <c:pt idx="40">
                  <c:v>187691.60881835219</c:v>
                </c:pt>
                <c:pt idx="41">
                  <c:v>187362.41751441336</c:v>
                </c:pt>
                <c:pt idx="42">
                  <c:v>187032.12890612808</c:v>
                </c:pt>
                <c:pt idx="43">
                  <c:v>186700.73933581519</c:v>
                </c:pt>
                <c:pt idx="44">
                  <c:v>186368.24513360125</c:v>
                </c:pt>
                <c:pt idx="45">
                  <c:v>186034.64261737993</c:v>
                </c:pt>
                <c:pt idx="46">
                  <c:v>185699.92809277118</c:v>
                </c:pt>
                <c:pt idx="47">
                  <c:v>185364.09785308043</c:v>
                </c:pt>
                <c:pt idx="48">
                  <c:v>185027.14817925738</c:v>
                </c:pt>
                <c:pt idx="49">
                  <c:v>184689.0753398549</c:v>
                </c:pt>
                <c:pt idx="50">
                  <c:v>184349.87559098774</c:v>
                </c:pt>
                <c:pt idx="51">
                  <c:v>184009.54517629102</c:v>
                </c:pt>
                <c:pt idx="52">
                  <c:v>183668.08032687867</c:v>
                </c:pt>
                <c:pt idx="53">
                  <c:v>183325.4772613016</c:v>
                </c:pt>
                <c:pt idx="54">
                  <c:v>182981.73218550594</c:v>
                </c:pt>
                <c:pt idx="55">
                  <c:v>182636.84129279095</c:v>
                </c:pt>
                <c:pt idx="56">
                  <c:v>182290.80076376692</c:v>
                </c:pt>
                <c:pt idx="57">
                  <c:v>181943.60676631282</c:v>
                </c:pt>
                <c:pt idx="58">
                  <c:v>181595.25545553386</c:v>
                </c:pt>
                <c:pt idx="59">
                  <c:v>181245.74297371897</c:v>
                </c:pt>
                <c:pt idx="60">
                  <c:v>180895.06545029802</c:v>
                </c:pt>
                <c:pt idx="61">
                  <c:v>180543.21900179901</c:v>
                </c:pt>
                <c:pt idx="62">
                  <c:v>180190.19973180501</c:v>
                </c:pt>
                <c:pt idx="63">
                  <c:v>179836.00373091103</c:v>
                </c:pt>
                <c:pt idx="64">
                  <c:v>179480.62707668074</c:v>
                </c:pt>
                <c:pt idx="65">
                  <c:v>179124.065833603</c:v>
                </c:pt>
                <c:pt idx="66">
                  <c:v>178766.31605304836</c:v>
                </c:pt>
                <c:pt idx="67">
                  <c:v>178407.37377322518</c:v>
                </c:pt>
                <c:pt idx="68">
                  <c:v>178047.23501913593</c:v>
                </c:pt>
                <c:pt idx="69">
                  <c:v>177685.89580253305</c:v>
                </c:pt>
                <c:pt idx="70">
                  <c:v>177323.35212187484</c:v>
                </c:pt>
                <c:pt idx="71">
                  <c:v>176959.59996228109</c:v>
                </c:pt>
                <c:pt idx="72">
                  <c:v>176594.6352954887</c:v>
                </c:pt>
                <c:pt idx="73">
                  <c:v>176228.45407980698</c:v>
                </c:pt>
                <c:pt idx="74">
                  <c:v>175861.05226007299</c:v>
                </c:pt>
                <c:pt idx="75">
                  <c:v>175492.42576760656</c:v>
                </c:pt>
                <c:pt idx="76">
                  <c:v>175122.57052016526</c:v>
                </c:pt>
                <c:pt idx="77">
                  <c:v>174751.48242189916</c:v>
                </c:pt>
                <c:pt idx="78">
                  <c:v>174379.15736330548</c:v>
                </c:pt>
                <c:pt idx="79">
                  <c:v>174005.59122118316</c:v>
                </c:pt>
                <c:pt idx="80">
                  <c:v>173630.77985858711</c:v>
                </c:pt>
                <c:pt idx="81">
                  <c:v>173254.71912478239</c:v>
                </c:pt>
                <c:pt idx="82">
                  <c:v>172877.40485519834</c:v>
                </c:pt>
                <c:pt idx="83">
                  <c:v>172498.83287138233</c:v>
                </c:pt>
                <c:pt idx="84">
                  <c:v>172118.99898095359</c:v>
                </c:pt>
                <c:pt idx="85">
                  <c:v>171737.89897755676</c:v>
                </c:pt>
                <c:pt idx="86">
                  <c:v>171355.52864081529</c:v>
                </c:pt>
                <c:pt idx="87">
                  <c:v>170971.88373628468</c:v>
                </c:pt>
                <c:pt idx="88">
                  <c:v>170586.96001540564</c:v>
                </c:pt>
                <c:pt idx="89">
                  <c:v>170200.75321545699</c:v>
                </c:pt>
                <c:pt idx="90">
                  <c:v>169813.25905950851</c:v>
                </c:pt>
                <c:pt idx="91">
                  <c:v>169424.47325637355</c:v>
                </c:pt>
                <c:pt idx="92">
                  <c:v>169034.39150056147</c:v>
                </c:pt>
                <c:pt idx="93">
                  <c:v>168643.00947223001</c:v>
                </c:pt>
                <c:pt idx="94">
                  <c:v>168250.32283713744</c:v>
                </c:pt>
                <c:pt idx="95">
                  <c:v>167856.32724659456</c:v>
                </c:pt>
                <c:pt idx="96">
                  <c:v>167461.01833741655</c:v>
                </c:pt>
                <c:pt idx="97">
                  <c:v>167064.39173187461</c:v>
                </c:pt>
                <c:pt idx="98">
                  <c:v>166666.44303764752</c:v>
                </c:pt>
                <c:pt idx="99">
                  <c:v>166267.167847773</c:v>
                </c:pt>
                <c:pt idx="100">
                  <c:v>165866.5617405989</c:v>
                </c:pt>
                <c:pt idx="101">
                  <c:v>165464.62027973423</c:v>
                </c:pt>
                <c:pt idx="102">
                  <c:v>165061.339014</c:v>
                </c:pt>
                <c:pt idx="103">
                  <c:v>164656.71347737999</c:v>
                </c:pt>
                <c:pt idx="104">
                  <c:v>164250.73918897126</c:v>
                </c:pt>
                <c:pt idx="105">
                  <c:v>163843.4116529345</c:v>
                </c:pt>
                <c:pt idx="106">
                  <c:v>163434.72635844428</c:v>
                </c:pt>
                <c:pt idx="107">
                  <c:v>163024.6787796391</c:v>
                </c:pt>
                <c:pt idx="108">
                  <c:v>162613.26437557122</c:v>
                </c:pt>
                <c:pt idx="109">
                  <c:v>162200.47859015645</c:v>
                </c:pt>
                <c:pt idx="110">
                  <c:v>161786.31685212362</c:v>
                </c:pt>
                <c:pt idx="111">
                  <c:v>161370.77457496405</c:v>
                </c:pt>
                <c:pt idx="112">
                  <c:v>160953.8471568806</c:v>
                </c:pt>
                <c:pt idx="113">
                  <c:v>160535.52998073687</c:v>
                </c:pt>
                <c:pt idx="114">
                  <c:v>160115.818414006</c:v>
                </c:pt>
                <c:pt idx="115">
                  <c:v>159694.70780871937</c:v>
                </c:pt>
                <c:pt idx="116">
                  <c:v>159272.19350141511</c:v>
                </c:pt>
                <c:pt idx="117">
                  <c:v>158848.27081308651</c:v>
                </c:pt>
                <c:pt idx="118">
                  <c:v>158422.93504913012</c:v>
                </c:pt>
                <c:pt idx="119">
                  <c:v>157996.18149929389</c:v>
                </c:pt>
                <c:pt idx="120">
                  <c:v>157568.00543762487</c:v>
                </c:pt>
                <c:pt idx="121">
                  <c:v>157138.40212241697</c:v>
                </c:pt>
                <c:pt idx="122">
                  <c:v>156707.36679615837</c:v>
                </c:pt>
                <c:pt idx="123">
                  <c:v>156274.89468547891</c:v>
                </c:pt>
                <c:pt idx="124">
                  <c:v>155840.98100109719</c:v>
                </c:pt>
                <c:pt idx="125">
                  <c:v>155405.6209377675</c:v>
                </c:pt>
                <c:pt idx="126">
                  <c:v>154968.80967422671</c:v>
                </c:pt>
                <c:pt idx="127">
                  <c:v>154530.54237314081</c:v>
                </c:pt>
                <c:pt idx="128">
                  <c:v>154090.81418105128</c:v>
                </c:pt>
                <c:pt idx="129">
                  <c:v>153649.62022832144</c:v>
                </c:pt>
                <c:pt idx="130">
                  <c:v>153206.95562908251</c:v>
                </c:pt>
                <c:pt idx="131">
                  <c:v>152762.81548117945</c:v>
                </c:pt>
                <c:pt idx="132">
                  <c:v>152317.19486611671</c:v>
                </c:pt>
                <c:pt idx="133">
                  <c:v>151870.08884900378</c:v>
                </c:pt>
                <c:pt idx="134">
                  <c:v>151421.49247850047</c:v>
                </c:pt>
                <c:pt idx="135">
                  <c:v>150971.40078676213</c:v>
                </c:pt>
                <c:pt idx="136">
                  <c:v>150519.80878938467</c:v>
                </c:pt>
                <c:pt idx="137">
                  <c:v>150066.71148534928</c:v>
                </c:pt>
                <c:pt idx="138">
                  <c:v>149612.10385696712</c:v>
                </c:pt>
                <c:pt idx="139">
                  <c:v>149155.98086982369</c:v>
                </c:pt>
                <c:pt idx="140">
                  <c:v>148698.3374727231</c:v>
                </c:pt>
                <c:pt idx="141">
                  <c:v>148239.16859763218</c:v>
                </c:pt>
                <c:pt idx="142">
                  <c:v>147778.46915962428</c:v>
                </c:pt>
                <c:pt idx="143">
                  <c:v>147316.23405682301</c:v>
                </c:pt>
                <c:pt idx="144">
                  <c:v>146852.45817034575</c:v>
                </c:pt>
                <c:pt idx="145">
                  <c:v>146387.13636424689</c:v>
                </c:pt>
                <c:pt idx="146">
                  <c:v>145920.26348546104</c:v>
                </c:pt>
                <c:pt idx="147">
                  <c:v>145451.8343637459</c:v>
                </c:pt>
                <c:pt idx="148">
                  <c:v>144981.84381162506</c:v>
                </c:pt>
                <c:pt idx="149">
                  <c:v>144510.28662433047</c:v>
                </c:pt>
                <c:pt idx="150">
                  <c:v>144037.1575797449</c:v>
                </c:pt>
                <c:pt idx="151">
                  <c:v>143562.45143834405</c:v>
                </c:pt>
                <c:pt idx="152">
                  <c:v>143086.16294313854</c:v>
                </c:pt>
                <c:pt idx="153">
                  <c:v>142608.28681961566</c:v>
                </c:pt>
                <c:pt idx="154">
                  <c:v>142128.81777568106</c:v>
                </c:pt>
                <c:pt idx="155">
                  <c:v>141647.75050160001</c:v>
                </c:pt>
                <c:pt idx="156">
                  <c:v>141165.07966993868</c:v>
                </c:pt>
                <c:pt idx="157">
                  <c:v>140680.79993550514</c:v>
                </c:pt>
                <c:pt idx="158">
                  <c:v>140194.90593529015</c:v>
                </c:pt>
                <c:pt idx="159">
                  <c:v>139707.39228840778</c:v>
                </c:pt>
                <c:pt idx="160">
                  <c:v>139218.25359603579</c:v>
                </c:pt>
                <c:pt idx="161">
                  <c:v>138727.48444135592</c:v>
                </c:pt>
                <c:pt idx="162">
                  <c:v>138235.07938949377</c:v>
                </c:pt>
                <c:pt idx="163">
                  <c:v>137741.03298745875</c:v>
                </c:pt>
                <c:pt idx="164">
                  <c:v>137245.33976408362</c:v>
                </c:pt>
                <c:pt idx="165">
                  <c:v>136747.99422996389</c:v>
                </c:pt>
                <c:pt idx="166">
                  <c:v>136248.9908773971</c:v>
                </c:pt>
                <c:pt idx="167">
                  <c:v>135748.32418032177</c:v>
                </c:pt>
                <c:pt idx="168">
                  <c:v>135245.98859425617</c:v>
                </c:pt>
                <c:pt idx="169">
                  <c:v>134741.97855623701</c:v>
                </c:pt>
                <c:pt idx="170">
                  <c:v>134236.2884847578</c:v>
                </c:pt>
                <c:pt idx="171">
                  <c:v>133728.912779707</c:v>
                </c:pt>
                <c:pt idx="172">
                  <c:v>133219.84582230603</c:v>
                </c:pt>
                <c:pt idx="173">
                  <c:v>132709.08197504704</c:v>
                </c:pt>
                <c:pt idx="174">
                  <c:v>132196.61558163053</c:v>
                </c:pt>
                <c:pt idx="175">
                  <c:v>131682.44096690262</c:v>
                </c:pt>
                <c:pt idx="176">
                  <c:v>131166.55243679229</c:v>
                </c:pt>
                <c:pt idx="177">
                  <c:v>130648.94427824827</c:v>
                </c:pt>
                <c:pt idx="178">
                  <c:v>130129.61075917576</c:v>
                </c:pt>
                <c:pt idx="179">
                  <c:v>129608.54612837301</c:v>
                </c:pt>
                <c:pt idx="180">
                  <c:v>129085.74461546759</c:v>
                </c:pt>
                <c:pt idx="181">
                  <c:v>128561.20043085248</c:v>
                </c:pt>
                <c:pt idx="182">
                  <c:v>128034.90776562199</c:v>
                </c:pt>
                <c:pt idx="183">
                  <c:v>127506.8607915074</c:v>
                </c:pt>
                <c:pt idx="184">
                  <c:v>126977.05366081242</c:v>
                </c:pt>
                <c:pt idx="185">
                  <c:v>126445.48050634847</c:v>
                </c:pt>
                <c:pt idx="186">
                  <c:v>125912.13544136962</c:v>
                </c:pt>
                <c:pt idx="187">
                  <c:v>125377.01255950752</c:v>
                </c:pt>
                <c:pt idx="188">
                  <c:v>124840.10593470588</c:v>
                </c:pt>
                <c:pt idx="189">
                  <c:v>124301.40962115489</c:v>
                </c:pt>
                <c:pt idx="190">
                  <c:v>123760.91765322541</c:v>
                </c:pt>
                <c:pt idx="191">
                  <c:v>123218.62404540283</c:v>
                </c:pt>
                <c:pt idx="192">
                  <c:v>122674.52279222084</c:v>
                </c:pt>
                <c:pt idx="193">
                  <c:v>122128.60786819491</c:v>
                </c:pt>
                <c:pt idx="194">
                  <c:v>121580.87322775557</c:v>
                </c:pt>
                <c:pt idx="195">
                  <c:v>121031.31280518143</c:v>
                </c:pt>
                <c:pt idx="196">
                  <c:v>120479.92051453203</c:v>
                </c:pt>
                <c:pt idx="197">
                  <c:v>119926.69024958047</c:v>
                </c:pt>
                <c:pt idx="198">
                  <c:v>119371.61588374573</c:v>
                </c:pt>
                <c:pt idx="199">
                  <c:v>118814.69127002488</c:v>
                </c:pt>
                <c:pt idx="200">
                  <c:v>118255.91024092496</c:v>
                </c:pt>
                <c:pt idx="201">
                  <c:v>117695.26660839471</c:v>
                </c:pt>
                <c:pt idx="202">
                  <c:v>117132.75416375602</c:v>
                </c:pt>
                <c:pt idx="203">
                  <c:v>116568.3666776352</c:v>
                </c:pt>
                <c:pt idx="204">
                  <c:v>116002.09789989398</c:v>
                </c:pt>
                <c:pt idx="205">
                  <c:v>115433.94155956029</c:v>
                </c:pt>
                <c:pt idx="206">
                  <c:v>114863.89136475882</c:v>
                </c:pt>
                <c:pt idx="207">
                  <c:v>114291.94100264135</c:v>
                </c:pt>
                <c:pt idx="208">
                  <c:v>113718.08413931682</c:v>
                </c:pt>
                <c:pt idx="209">
                  <c:v>113142.31441978121</c:v>
                </c:pt>
                <c:pt idx="210">
                  <c:v>112564.62546784715</c:v>
                </c:pt>
                <c:pt idx="211">
                  <c:v>111985.0108860733</c:v>
                </c:pt>
                <c:pt idx="212">
                  <c:v>111403.46425569354</c:v>
                </c:pt>
                <c:pt idx="213">
                  <c:v>110819.97913654585</c:v>
                </c:pt>
                <c:pt idx="214">
                  <c:v>110234.549067001</c:v>
                </c:pt>
                <c:pt idx="215">
                  <c:v>109647.16756389101</c:v>
                </c:pt>
                <c:pt idx="216">
                  <c:v>109057.82812243731</c:v>
                </c:pt>
                <c:pt idx="217">
                  <c:v>108466.52421617876</c:v>
                </c:pt>
                <c:pt idx="218">
                  <c:v>107873.24929689936</c:v>
                </c:pt>
                <c:pt idx="219">
                  <c:v>107277.99679455569</c:v>
                </c:pt>
                <c:pt idx="220">
                  <c:v>106680.76011720421</c:v>
                </c:pt>
                <c:pt idx="221">
                  <c:v>106081.53265092822</c:v>
                </c:pt>
                <c:pt idx="222">
                  <c:v>105480.30775976465</c:v>
                </c:pt>
                <c:pt idx="223">
                  <c:v>104877.07878563053</c:v>
                </c:pt>
                <c:pt idx="224">
                  <c:v>104271.8390482493</c:v>
                </c:pt>
                <c:pt idx="225">
                  <c:v>103664.5818450768</c:v>
                </c:pt>
                <c:pt idx="226">
                  <c:v>103055.30045122706</c:v>
                </c:pt>
                <c:pt idx="227">
                  <c:v>102443.98811939781</c:v>
                </c:pt>
                <c:pt idx="228">
                  <c:v>101830.6380797958</c:v>
                </c:pt>
                <c:pt idx="229">
                  <c:v>101215.24354006178</c:v>
                </c:pt>
                <c:pt idx="230">
                  <c:v>100597.79768519533</c:v>
                </c:pt>
                <c:pt idx="231">
                  <c:v>99978.29367747932</c:v>
                </c:pt>
                <c:pt idx="232">
                  <c:v>99356.724656404258</c:v>
                </c:pt>
                <c:pt idx="233">
                  <c:v>98733.083738592279</c:v>
                </c:pt>
                <c:pt idx="234">
                  <c:v>98107.364017720916</c:v>
                </c:pt>
                <c:pt idx="235">
                  <c:v>97479.558564446648</c:v>
                </c:pt>
                <c:pt idx="236">
                  <c:v>96849.660426328133</c:v>
                </c:pt>
                <c:pt idx="237">
                  <c:v>96217.662627749232</c:v>
                </c:pt>
                <c:pt idx="238">
                  <c:v>95583.558169841723</c:v>
                </c:pt>
                <c:pt idx="239">
                  <c:v>94947.340030407868</c:v>
                </c:pt>
                <c:pt idx="240">
                  <c:v>94309.001163842564</c:v>
                </c:pt>
                <c:pt idx="241">
                  <c:v>93668.534501055372</c:v>
                </c:pt>
                <c:pt idx="242">
                  <c:v>93025.932949392227</c:v>
                </c:pt>
                <c:pt idx="243">
                  <c:v>92381.189392556873</c:v>
                </c:pt>
                <c:pt idx="244">
                  <c:v>91734.296690532065</c:v>
                </c:pt>
                <c:pt idx="245">
                  <c:v>91085.247679500506</c:v>
                </c:pt>
                <c:pt idx="246">
                  <c:v>90434.035171765514</c:v>
                </c:pt>
                <c:pt idx="247">
                  <c:v>89780.651955671405</c:v>
                </c:pt>
                <c:pt idx="248">
                  <c:v>89125.090795523647</c:v>
                </c:pt>
                <c:pt idx="249">
                  <c:v>88467.344431508725</c:v>
                </c:pt>
                <c:pt idx="250">
                  <c:v>87807.405579613755</c:v>
                </c:pt>
                <c:pt idx="251">
                  <c:v>87145.266931545804</c:v>
                </c:pt>
                <c:pt idx="252">
                  <c:v>86480.921154650961</c:v>
                </c:pt>
                <c:pt idx="253">
                  <c:v>85814.36089183313</c:v>
                </c:pt>
                <c:pt idx="254">
                  <c:v>85145.57876147257</c:v>
                </c:pt>
                <c:pt idx="255">
                  <c:v>84474.567357344145</c:v>
                </c:pt>
                <c:pt idx="256">
                  <c:v>83801.319248535292</c:v>
                </c:pt>
                <c:pt idx="257">
                  <c:v>83125.826979363745</c:v>
                </c:pt>
                <c:pt idx="258">
                  <c:v>82448.083069294953</c:v>
                </c:pt>
                <c:pt idx="259">
                  <c:v>81768.080012859267</c:v>
                </c:pt>
                <c:pt idx="260">
                  <c:v>81085.810279568803</c:v>
                </c:pt>
                <c:pt idx="261">
                  <c:v>80401.266313834029</c:v>
                </c:pt>
                <c:pt idx="262">
                  <c:v>79714.440534880137</c:v>
                </c:pt>
                <c:pt idx="263">
                  <c:v>79025.325336663067</c:v>
                </c:pt>
                <c:pt idx="264">
                  <c:v>78333.913087785273</c:v>
                </c:pt>
                <c:pt idx="265">
                  <c:v>77640.196131411227</c:v>
                </c:pt>
                <c:pt idx="266">
                  <c:v>76944.166785182591</c:v>
                </c:pt>
                <c:pt idx="267">
                  <c:v>76245.817341133195</c:v>
                </c:pt>
                <c:pt idx="268">
                  <c:v>75545.140065603642</c:v>
                </c:pt>
                <c:pt idx="269">
                  <c:v>74842.127199155657</c:v>
                </c:pt>
                <c:pt idx="270">
                  <c:v>74136.770956486173</c:v>
                </c:pt>
                <c:pt idx="271">
                  <c:v>73429.063526341124</c:v>
                </c:pt>
                <c:pt idx="272">
                  <c:v>72718.997071428923</c:v>
                </c:pt>
                <c:pt idx="273">
                  <c:v>72006.563728333684</c:v>
                </c:pt>
                <c:pt idx="274">
                  <c:v>71291.755607428131</c:v>
                </c:pt>
                <c:pt idx="275">
                  <c:v>70574.56479278623</c:v>
                </c:pt>
                <c:pt idx="276">
                  <c:v>69854.983342095511</c:v>
                </c:pt>
                <c:pt idx="277">
                  <c:v>69133.003286569161</c:v>
                </c:pt>
                <c:pt idx="278">
                  <c:v>68408.616630857723</c:v>
                </c:pt>
                <c:pt idx="279">
                  <c:v>67681.815352960577</c:v>
                </c:pt>
                <c:pt idx="280">
                  <c:v>66952.591404137114</c:v>
                </c:pt>
                <c:pt idx="281">
                  <c:v>66220.936708817579</c:v>
                </c:pt>
                <c:pt idx="282">
                  <c:v>65486.843164513637</c:v>
                </c:pt>
                <c:pt idx="283">
                  <c:v>64750.302641728682</c:v>
                </c:pt>
                <c:pt idx="284">
                  <c:v>64011.306983867777</c:v>
                </c:pt>
                <c:pt idx="285">
                  <c:v>63269.848007147339</c:v>
                </c:pt>
                <c:pt idx="286">
                  <c:v>62525.917500504496</c:v>
                </c:pt>
                <c:pt idx="287">
                  <c:v>61779.507225506175</c:v>
                </c:pt>
                <c:pt idx="288">
                  <c:v>61030.608916257865</c:v>
                </c:pt>
                <c:pt idx="289">
                  <c:v>60279.214279312058</c:v>
                </c:pt>
                <c:pt idx="290">
                  <c:v>59525.31499357643</c:v>
                </c:pt>
                <c:pt idx="291">
                  <c:v>58768.902710221686</c:v>
                </c:pt>
                <c:pt idx="292">
                  <c:v>58009.969052589091</c:v>
                </c:pt>
                <c:pt idx="293">
                  <c:v>57248.505616097718</c:v>
                </c:pt>
                <c:pt idx="294">
                  <c:v>56484.503968151381</c:v>
                </c:pt>
                <c:pt idx="295">
                  <c:v>55717.955648045216</c:v>
                </c:pt>
                <c:pt idx="296">
                  <c:v>54948.852166872035</c:v>
                </c:pt>
                <c:pt idx="297">
                  <c:v>54177.185007428277</c:v>
                </c:pt>
                <c:pt idx="298">
                  <c:v>53402.945624119704</c:v>
                </c:pt>
                <c:pt idx="299">
                  <c:v>52626.125442866767</c:v>
                </c:pt>
                <c:pt idx="300">
                  <c:v>51846.715861009659</c:v>
                </c:pt>
                <c:pt idx="301">
                  <c:v>51064.708247213028</c:v>
                </c:pt>
                <c:pt idx="302">
                  <c:v>50280.093941370404</c:v>
                </c:pt>
                <c:pt idx="303">
                  <c:v>49492.864254508306</c:v>
                </c:pt>
                <c:pt idx="304">
                  <c:v>48703.010468690001</c:v>
                </c:pt>
                <c:pt idx="305">
                  <c:v>47910.523836918968</c:v>
                </c:pt>
                <c:pt idx="306">
                  <c:v>47115.395583042031</c:v>
                </c:pt>
                <c:pt idx="307">
                  <c:v>46317.616901652174</c:v>
                </c:pt>
                <c:pt idx="308">
                  <c:v>45517.178957991018</c:v>
                </c:pt>
                <c:pt idx="309">
                  <c:v>44714.072887850991</c:v>
                </c:pt>
                <c:pt idx="310">
                  <c:v>43908.289797477162</c:v>
                </c:pt>
                <c:pt idx="311">
                  <c:v>43099.82076346875</c:v>
                </c:pt>
                <c:pt idx="312">
                  <c:v>42288.65683268031</c:v>
                </c:pt>
                <c:pt idx="313">
                  <c:v>41474.789022122575</c:v>
                </c:pt>
                <c:pt idx="314">
                  <c:v>40658.208318862984</c:v>
                </c:pt>
                <c:pt idx="315">
                  <c:v>39838.905679925861</c:v>
                </c:pt>
                <c:pt idx="316">
                  <c:v>39016.872032192281</c:v>
                </c:pt>
                <c:pt idx="317">
                  <c:v>38192.09827229959</c:v>
                </c:pt>
                <c:pt idx="318">
                  <c:v>37364.575266540589</c:v>
                </c:pt>
                <c:pt idx="319">
                  <c:v>36534.293850762391</c:v>
                </c:pt>
                <c:pt idx="320">
                  <c:v>35701.244830264935</c:v>
                </c:pt>
                <c:pt idx="321">
                  <c:v>34865.418979699149</c:v>
                </c:pt>
                <c:pt idx="322">
                  <c:v>34026.807042964814</c:v>
                </c:pt>
                <c:pt idx="323">
                  <c:v>33185.399733108032</c:v>
                </c:pt>
                <c:pt idx="324">
                  <c:v>32341.187732218394</c:v>
                </c:pt>
                <c:pt idx="325">
                  <c:v>31494.161691325789</c:v>
                </c:pt>
                <c:pt idx="326">
                  <c:v>30644.312230296877</c:v>
                </c:pt>
                <c:pt idx="327">
                  <c:v>29791.629937731199</c:v>
                </c:pt>
                <c:pt idx="328">
                  <c:v>28936.105370856971</c:v>
                </c:pt>
                <c:pt idx="329">
                  <c:v>28077.729055426495</c:v>
                </c:pt>
                <c:pt idx="330">
                  <c:v>27216.491485611248</c:v>
                </c:pt>
                <c:pt idx="331">
                  <c:v>26352.38312389662</c:v>
                </c:pt>
                <c:pt idx="332">
                  <c:v>25485.394400976274</c:v>
                </c:pt>
                <c:pt idx="333">
                  <c:v>24615.515715646194</c:v>
                </c:pt>
                <c:pt idx="334">
                  <c:v>23742.737434698349</c:v>
                </c:pt>
                <c:pt idx="335">
                  <c:v>22867.049892814011</c:v>
                </c:pt>
                <c:pt idx="336">
                  <c:v>21988.443392456724</c:v>
                </c:pt>
                <c:pt idx="337">
                  <c:v>21106.908203764913</c:v>
                </c:pt>
                <c:pt idx="338">
                  <c:v>20222.434564444131</c:v>
                </c:pt>
                <c:pt idx="339">
                  <c:v>19335.012679658943</c:v>
                </c:pt>
                <c:pt idx="340">
                  <c:v>18444.632721924474</c:v>
                </c:pt>
                <c:pt idx="341">
                  <c:v>17551.284830997556</c:v>
                </c:pt>
                <c:pt idx="342">
                  <c:v>16654.959113767549</c:v>
                </c:pt>
                <c:pt idx="343">
                  <c:v>15755.645644146774</c:v>
                </c:pt>
                <c:pt idx="344">
                  <c:v>14853.334462960596</c:v>
                </c:pt>
                <c:pt idx="345">
                  <c:v>13948.015577837132</c:v>
                </c:pt>
                <c:pt idx="346">
                  <c:v>13039.678963096589</c:v>
                </c:pt>
                <c:pt idx="347">
                  <c:v>12128.314559640245</c:v>
                </c:pt>
                <c:pt idx="348">
                  <c:v>11213.912274839045</c:v>
                </c:pt>
                <c:pt idx="349">
                  <c:v>10296.461982421843</c:v>
                </c:pt>
                <c:pt idx="350">
                  <c:v>9375.9535223632483</c:v>
                </c:pt>
                <c:pt idx="351">
                  <c:v>8452.3767007711249</c:v>
                </c:pt>
                <c:pt idx="352">
                  <c:v>7525.7212897736954</c:v>
                </c:pt>
                <c:pt idx="353">
                  <c:v>6595.9770274062739</c:v>
                </c:pt>
                <c:pt idx="354">
                  <c:v>5663.1336174976277</c:v>
                </c:pt>
                <c:pt idx="355">
                  <c:v>4727.1807295559529</c:v>
                </c:pt>
                <c:pt idx="356">
                  <c:v>3788.1079986544728</c:v>
                </c:pt>
                <c:pt idx="357">
                  <c:v>2845.9050253166542</c:v>
                </c:pt>
                <c:pt idx="358">
                  <c:v>1900.5613754010431</c:v>
                </c:pt>
                <c:pt idx="359">
                  <c:v>952.06657998571313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8B-D741-9187-6791A7BBBA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8740832"/>
        <c:axId val="938741232"/>
      </c:lineChart>
      <c:catAx>
        <c:axId val="9387408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8741232"/>
        <c:crosses val="autoZero"/>
        <c:auto val="1"/>
        <c:lblAlgn val="ctr"/>
        <c:lblOffset val="100"/>
        <c:noMultiLvlLbl val="0"/>
      </c:catAx>
      <c:valAx>
        <c:axId val="938741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874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'Car loan comparison'!$C$3:$C$4</c:f>
              <c:strCache>
                <c:ptCount val="2"/>
                <c:pt idx="0">
                  <c:v> Car </c:v>
                </c:pt>
                <c:pt idx="1">
                  <c:v> Value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'Car loan comparison'!$C$5:$C$64</c:f>
              <c:numCache>
                <c:formatCode>_(* #,##0_);_(* \(#,##0\);_(* "-"??_);_(@_)</c:formatCode>
                <c:ptCount val="60"/>
                <c:pt idx="0">
                  <c:v>25000</c:v>
                </c:pt>
                <c:pt idx="1">
                  <c:v>20000</c:v>
                </c:pt>
                <c:pt idx="2">
                  <c:v>19666.666666666664</c:v>
                </c:pt>
                <c:pt idx="3">
                  <c:v>19338.888888888887</c:v>
                </c:pt>
                <c:pt idx="4">
                  <c:v>19016.574074074069</c:v>
                </c:pt>
                <c:pt idx="5">
                  <c:v>18699.631172839501</c:v>
                </c:pt>
                <c:pt idx="6">
                  <c:v>18387.970653292174</c:v>
                </c:pt>
                <c:pt idx="7">
                  <c:v>18081.504475737303</c:v>
                </c:pt>
                <c:pt idx="8">
                  <c:v>17780.146067808346</c:v>
                </c:pt>
                <c:pt idx="9">
                  <c:v>17483.810300011541</c:v>
                </c:pt>
                <c:pt idx="10">
                  <c:v>17192.413461678014</c:v>
                </c:pt>
                <c:pt idx="11">
                  <c:v>16905.873237316711</c:v>
                </c:pt>
                <c:pt idx="12">
                  <c:v>16624.108683361432</c:v>
                </c:pt>
                <c:pt idx="13">
                  <c:v>16347.040205305408</c:v>
                </c:pt>
                <c:pt idx="14">
                  <c:v>16074.589535216983</c:v>
                </c:pt>
                <c:pt idx="15">
                  <c:v>15806.679709630032</c:v>
                </c:pt>
                <c:pt idx="16">
                  <c:v>15543.235047802864</c:v>
                </c:pt>
                <c:pt idx="17">
                  <c:v>15284.181130339482</c:v>
                </c:pt>
                <c:pt idx="18">
                  <c:v>15029.444778167157</c:v>
                </c:pt>
                <c:pt idx="19">
                  <c:v>14778.95403186437</c:v>
                </c:pt>
                <c:pt idx="20">
                  <c:v>14532.638131333297</c:v>
                </c:pt>
                <c:pt idx="21">
                  <c:v>14290.427495811075</c:v>
                </c:pt>
                <c:pt idx="22">
                  <c:v>14052.253704214223</c:v>
                </c:pt>
                <c:pt idx="23">
                  <c:v>13818.049475810652</c:v>
                </c:pt>
                <c:pt idx="24">
                  <c:v>13587.748651213808</c:v>
                </c:pt>
                <c:pt idx="25">
                  <c:v>13361.286173693577</c:v>
                </c:pt>
                <c:pt idx="26">
                  <c:v>13138.598070798684</c:v>
                </c:pt>
                <c:pt idx="27">
                  <c:v>12919.621436285372</c:v>
                </c:pt>
                <c:pt idx="28">
                  <c:v>12704.294412347281</c:v>
                </c:pt>
                <c:pt idx="29">
                  <c:v>12492.556172141492</c:v>
                </c:pt>
                <c:pt idx="30">
                  <c:v>12284.346902605801</c:v>
                </c:pt>
                <c:pt idx="31">
                  <c:v>12079.607787562371</c:v>
                </c:pt>
                <c:pt idx="32">
                  <c:v>11878.280991102996</c:v>
                </c:pt>
                <c:pt idx="33">
                  <c:v>11680.309641251279</c:v>
                </c:pt>
                <c:pt idx="34">
                  <c:v>11485.63781389709</c:v>
                </c:pt>
                <c:pt idx="35">
                  <c:v>11294.210516998804</c:v>
                </c:pt>
                <c:pt idx="36">
                  <c:v>11105.973675048825</c:v>
                </c:pt>
                <c:pt idx="37">
                  <c:v>10920.874113798011</c:v>
                </c:pt>
                <c:pt idx="38">
                  <c:v>10738.859545234709</c:v>
                </c:pt>
                <c:pt idx="39">
                  <c:v>10559.878552814131</c:v>
                </c:pt>
                <c:pt idx="40">
                  <c:v>10383.880576933894</c:v>
                </c:pt>
                <c:pt idx="41">
                  <c:v>10210.815900651662</c:v>
                </c:pt>
                <c:pt idx="42">
                  <c:v>10040.6356356408</c:v>
                </c:pt>
                <c:pt idx="43">
                  <c:v>9873.2917083801185</c:v>
                </c:pt>
                <c:pt idx="44">
                  <c:v>9708.7368465737818</c:v>
                </c:pt>
                <c:pt idx="45">
                  <c:v>9546.9245657975516</c:v>
                </c:pt>
                <c:pt idx="46">
                  <c:v>9387.8091563675916</c:v>
                </c:pt>
                <c:pt idx="47">
                  <c:v>9231.3456704281307</c:v>
                </c:pt>
                <c:pt idx="48">
                  <c:v>9077.4899092543274</c:v>
                </c:pt>
                <c:pt idx="49">
                  <c:v>8926.198410766754</c:v>
                </c:pt>
                <c:pt idx="50">
                  <c:v>8777.4284372539751</c:v>
                </c:pt>
                <c:pt idx="51">
                  <c:v>8631.1379632997414</c:v>
                </c:pt>
                <c:pt idx="52">
                  <c:v>8487.2856639114125</c:v>
                </c:pt>
                <c:pt idx="53">
                  <c:v>8345.8309028462227</c:v>
                </c:pt>
                <c:pt idx="54">
                  <c:v>8206.7337211321192</c:v>
                </c:pt>
                <c:pt idx="55">
                  <c:v>8069.954825779917</c:v>
                </c:pt>
                <c:pt idx="56">
                  <c:v>7935.4555786835845</c:v>
                </c:pt>
                <c:pt idx="57">
                  <c:v>7803.1979857055239</c:v>
                </c:pt>
                <c:pt idx="58">
                  <c:v>7673.1446859437647</c:v>
                </c:pt>
                <c:pt idx="59">
                  <c:v>7545.2589411780345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D8-A549-A3FC-0FA5443604A7}"/>
            </c:ext>
          </c:extLst>
        </c:ser>
        <c:ser>
          <c:idx val="1"/>
          <c:order val="1"/>
          <c:tx>
            <c:strRef>
              <c:f>'Car loan comparison'!$D$3:$D$4</c:f>
              <c:strCache>
                <c:ptCount val="2"/>
                <c:pt idx="0">
                  <c:v> Balance </c:v>
                </c:pt>
                <c:pt idx="1">
                  <c:v> Owed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'Car loan comparison'!$D$5:$D$64</c:f>
              <c:numCache>
                <c:formatCode>_(* #,##0_);_(* \(#,##0\);_(* "-"??_);_(@_)</c:formatCode>
                <c:ptCount val="60"/>
                <c:pt idx="0">
                  <c:v>25000</c:v>
                </c:pt>
                <c:pt idx="1">
                  <c:v>24622.923333333332</c:v>
                </c:pt>
                <c:pt idx="2">
                  <c:v>24244.589744444442</c:v>
                </c:pt>
                <c:pt idx="3">
                  <c:v>23864.995043592589</c:v>
                </c:pt>
                <c:pt idx="4">
                  <c:v>23484.135027071232</c:v>
                </c:pt>
                <c:pt idx="5">
                  <c:v>23102.00547716147</c:v>
                </c:pt>
                <c:pt idx="6">
                  <c:v>22718.602162085343</c:v>
                </c:pt>
                <c:pt idx="7">
                  <c:v>22333.920835958961</c:v>
                </c:pt>
                <c:pt idx="8">
                  <c:v>21947.95723874549</c:v>
                </c:pt>
                <c:pt idx="9">
                  <c:v>21560.707096207974</c:v>
                </c:pt>
                <c:pt idx="10">
                  <c:v>21172.166119862002</c:v>
                </c:pt>
                <c:pt idx="11">
                  <c:v>20782.330006928209</c:v>
                </c:pt>
                <c:pt idx="12">
                  <c:v>20391.194440284635</c:v>
                </c:pt>
                <c:pt idx="13">
                  <c:v>19998.755088418919</c:v>
                </c:pt>
                <c:pt idx="14">
                  <c:v>19605.007605380313</c:v>
                </c:pt>
                <c:pt idx="15">
                  <c:v>19209.947630731582</c:v>
                </c:pt>
                <c:pt idx="16">
                  <c:v>18813.570789500685</c:v>
                </c:pt>
                <c:pt idx="17">
                  <c:v>18415.872692132354</c:v>
                </c:pt>
                <c:pt idx="18">
                  <c:v>18016.848934439462</c:v>
                </c:pt>
                <c:pt idx="19">
                  <c:v>17616.49509755426</c:v>
                </c:pt>
                <c:pt idx="20">
                  <c:v>17214.80674787944</c:v>
                </c:pt>
                <c:pt idx="21">
                  <c:v>16811.779437039037</c:v>
                </c:pt>
                <c:pt idx="22">
                  <c:v>16407.408701829168</c:v>
                </c:pt>
                <c:pt idx="23">
                  <c:v>16001.690064168599</c:v>
                </c:pt>
                <c:pt idx="24">
                  <c:v>15594.61903104916</c:v>
                </c:pt>
                <c:pt idx="25">
                  <c:v>15186.19109448599</c:v>
                </c:pt>
                <c:pt idx="26">
                  <c:v>14776.401731467609</c:v>
                </c:pt>
                <c:pt idx="27">
                  <c:v>14365.246403905834</c:v>
                </c:pt>
                <c:pt idx="28">
                  <c:v>13952.720558585521</c:v>
                </c:pt>
                <c:pt idx="29">
                  <c:v>13538.819627114139</c:v>
                </c:pt>
                <c:pt idx="30">
                  <c:v>13123.539025871185</c:v>
                </c:pt>
                <c:pt idx="31">
                  <c:v>12706.874155957423</c:v>
                </c:pt>
                <c:pt idx="32">
                  <c:v>12288.820403143947</c:v>
                </c:pt>
                <c:pt idx="33">
                  <c:v>11869.373137821094</c:v>
                </c:pt>
                <c:pt idx="34">
                  <c:v>11448.527714947164</c:v>
                </c:pt>
                <c:pt idx="35">
                  <c:v>11026.279473996989</c:v>
                </c:pt>
                <c:pt idx="36">
                  <c:v>10602.623738910312</c:v>
                </c:pt>
                <c:pt idx="37">
                  <c:v>10177.555818040013</c:v>
                </c:pt>
                <c:pt idx="38">
                  <c:v>9751.0710041001457</c:v>
                </c:pt>
                <c:pt idx="39">
                  <c:v>9323.1645741138127</c:v>
                </c:pt>
                <c:pt idx="40">
                  <c:v>8893.8317893608582</c:v>
                </c:pt>
                <c:pt idx="41">
                  <c:v>8463.0678953253937</c:v>
                </c:pt>
                <c:pt idx="42">
                  <c:v>8030.8681216431451</c:v>
                </c:pt>
                <c:pt idx="43">
                  <c:v>7597.2276820486222</c:v>
                </c:pt>
                <c:pt idx="44">
                  <c:v>7162.1417743221173</c:v>
                </c:pt>
                <c:pt idx="45">
                  <c:v>6725.6055802365245</c:v>
                </c:pt>
                <c:pt idx="46">
                  <c:v>6287.6142655039794</c:v>
                </c:pt>
                <c:pt idx="47">
                  <c:v>5848.1629797223259</c:v>
                </c:pt>
                <c:pt idx="48">
                  <c:v>5407.2468563214006</c:v>
                </c:pt>
                <c:pt idx="49">
                  <c:v>4964.8610125091382</c:v>
                </c:pt>
                <c:pt idx="50">
                  <c:v>4521.0005492175023</c:v>
                </c:pt>
                <c:pt idx="51">
                  <c:v>4075.6605510482273</c:v>
                </c:pt>
                <c:pt idx="52">
                  <c:v>3628.8360862183881</c:v>
                </c:pt>
                <c:pt idx="53">
                  <c:v>3180.5222065057828</c:v>
                </c:pt>
                <c:pt idx="54">
                  <c:v>2730.7139471941355</c:v>
                </c:pt>
                <c:pt idx="55">
                  <c:v>2279.4063270181159</c:v>
                </c:pt>
                <c:pt idx="56">
                  <c:v>1826.5943481081763</c:v>
                </c:pt>
                <c:pt idx="57">
                  <c:v>1372.2729959352037</c:v>
                </c:pt>
                <c:pt idx="58">
                  <c:v>916.43723925498762</c:v>
                </c:pt>
                <c:pt idx="59">
                  <c:v>459.08203005250419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D8-A549-A3FC-0FA544360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9420336"/>
        <c:axId val="952031952"/>
      </c:lineChart>
      <c:catAx>
        <c:axId val="9394203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2031952"/>
        <c:crosses val="autoZero"/>
        <c:auto val="1"/>
        <c:lblAlgn val="ctr"/>
        <c:lblOffset val="100"/>
        <c:noMultiLvlLbl val="0"/>
      </c:catAx>
      <c:valAx>
        <c:axId val="952031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9420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ADC3C0-0323-4A0D-9FE9-81D2125AAFF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C43E7953-1E8E-4F3F-8374-E1865B2C899D}">
      <dgm:prSet/>
      <dgm:spPr/>
      <dgm:t>
        <a:bodyPr/>
        <a:lstStyle/>
        <a:p>
          <a:r>
            <a:rPr lang="en-US" dirty="0"/>
            <a:t>Exchange of goods, services or cash for the promise of a future payment of goods, services or cash that generally includes interest</a:t>
          </a:r>
        </a:p>
      </dgm:t>
    </dgm:pt>
    <dgm:pt modelId="{EA9CEFC1-70F0-42BF-946D-6DD8BE069BD6}" type="parTrans" cxnId="{57D12430-A072-4D23-AD2D-FECA670AB1ED}">
      <dgm:prSet/>
      <dgm:spPr/>
      <dgm:t>
        <a:bodyPr/>
        <a:lstStyle/>
        <a:p>
          <a:endParaRPr lang="en-US"/>
        </a:p>
      </dgm:t>
    </dgm:pt>
    <dgm:pt modelId="{B1F8E13D-4208-44A9-A0E0-28567ED5C40A}" type="sibTrans" cxnId="{57D12430-A072-4D23-AD2D-FECA670AB1ED}">
      <dgm:prSet/>
      <dgm:spPr/>
      <dgm:t>
        <a:bodyPr/>
        <a:lstStyle/>
        <a:p>
          <a:endParaRPr lang="en-US"/>
        </a:p>
      </dgm:t>
    </dgm:pt>
    <dgm:pt modelId="{7F21002F-3F99-4B90-8CB8-7DEB963FE9A2}">
      <dgm:prSet/>
      <dgm:spPr/>
      <dgm:t>
        <a:bodyPr/>
        <a:lstStyle/>
        <a:p>
          <a:r>
            <a:rPr lang="en-US"/>
            <a:t>Future payment can all be due at a future date, or more often payment is made in installments</a:t>
          </a:r>
        </a:p>
      </dgm:t>
    </dgm:pt>
    <dgm:pt modelId="{AC3A8F62-4AB6-4F7A-8623-BDD10C9CC145}" type="parTrans" cxnId="{F96FC037-7525-4269-8320-7AA0CDB0E69C}">
      <dgm:prSet/>
      <dgm:spPr/>
      <dgm:t>
        <a:bodyPr/>
        <a:lstStyle/>
        <a:p>
          <a:endParaRPr lang="en-US"/>
        </a:p>
      </dgm:t>
    </dgm:pt>
    <dgm:pt modelId="{D8FB85FD-B14D-4A27-88B2-BCFED71AAFAB}" type="sibTrans" cxnId="{F96FC037-7525-4269-8320-7AA0CDB0E69C}">
      <dgm:prSet/>
      <dgm:spPr/>
      <dgm:t>
        <a:bodyPr/>
        <a:lstStyle/>
        <a:p>
          <a:endParaRPr lang="en-US"/>
        </a:p>
      </dgm:t>
    </dgm:pt>
    <dgm:pt modelId="{B0DC8778-4635-42AD-AF40-55B6A5ED1F23}" type="pres">
      <dgm:prSet presAssocID="{B8ADC3C0-0323-4A0D-9FE9-81D2125AAFF4}" presName="root" presStyleCnt="0">
        <dgm:presLayoutVars>
          <dgm:dir/>
          <dgm:resizeHandles val="exact"/>
        </dgm:presLayoutVars>
      </dgm:prSet>
      <dgm:spPr/>
    </dgm:pt>
    <dgm:pt modelId="{CE3872EA-63CC-4094-B12D-82AD4BBEB68D}" type="pres">
      <dgm:prSet presAssocID="{C43E7953-1E8E-4F3F-8374-E1865B2C899D}" presName="compNode" presStyleCnt="0"/>
      <dgm:spPr/>
    </dgm:pt>
    <dgm:pt modelId="{AD91B217-81F6-4F0B-9150-F1DFBE537537}" type="pres">
      <dgm:prSet presAssocID="{C43E7953-1E8E-4F3F-8374-E1865B2C899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8273445A-9FF0-4552-B394-9CDA9C1C0460}" type="pres">
      <dgm:prSet presAssocID="{C43E7953-1E8E-4F3F-8374-E1865B2C899D}" presName="spaceRect" presStyleCnt="0"/>
      <dgm:spPr/>
    </dgm:pt>
    <dgm:pt modelId="{E6D758ED-43C0-4AAF-9BBB-C6EF1066388F}" type="pres">
      <dgm:prSet presAssocID="{C43E7953-1E8E-4F3F-8374-E1865B2C899D}" presName="textRect" presStyleLbl="revTx" presStyleIdx="0" presStyleCnt="2">
        <dgm:presLayoutVars>
          <dgm:chMax val="1"/>
          <dgm:chPref val="1"/>
        </dgm:presLayoutVars>
      </dgm:prSet>
      <dgm:spPr/>
    </dgm:pt>
    <dgm:pt modelId="{B463950C-7E55-4832-A239-ED8658EC5E57}" type="pres">
      <dgm:prSet presAssocID="{B1F8E13D-4208-44A9-A0E0-28567ED5C40A}" presName="sibTrans" presStyleCnt="0"/>
      <dgm:spPr/>
    </dgm:pt>
    <dgm:pt modelId="{C79EE802-D5F3-44DC-8BB9-2007E558A76D}" type="pres">
      <dgm:prSet presAssocID="{7F21002F-3F99-4B90-8CB8-7DEB963FE9A2}" presName="compNode" presStyleCnt="0"/>
      <dgm:spPr/>
    </dgm:pt>
    <dgm:pt modelId="{AE131504-8589-46C8-AE77-972FC5F127BE}" type="pres">
      <dgm:prSet presAssocID="{7F21002F-3F99-4B90-8CB8-7DEB963FE9A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7FB85C8E-6CB0-4B0F-89CB-27061BDD20AB}" type="pres">
      <dgm:prSet presAssocID="{7F21002F-3F99-4B90-8CB8-7DEB963FE9A2}" presName="spaceRect" presStyleCnt="0"/>
      <dgm:spPr/>
    </dgm:pt>
    <dgm:pt modelId="{992D9320-7615-4E6F-9F37-D39C99CC3510}" type="pres">
      <dgm:prSet presAssocID="{7F21002F-3F99-4B90-8CB8-7DEB963FE9A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7D12430-A072-4D23-AD2D-FECA670AB1ED}" srcId="{B8ADC3C0-0323-4A0D-9FE9-81D2125AAFF4}" destId="{C43E7953-1E8E-4F3F-8374-E1865B2C899D}" srcOrd="0" destOrd="0" parTransId="{EA9CEFC1-70F0-42BF-946D-6DD8BE069BD6}" sibTransId="{B1F8E13D-4208-44A9-A0E0-28567ED5C40A}"/>
    <dgm:cxn modelId="{F96FC037-7525-4269-8320-7AA0CDB0E69C}" srcId="{B8ADC3C0-0323-4A0D-9FE9-81D2125AAFF4}" destId="{7F21002F-3F99-4B90-8CB8-7DEB963FE9A2}" srcOrd="1" destOrd="0" parTransId="{AC3A8F62-4AB6-4F7A-8623-BDD10C9CC145}" sibTransId="{D8FB85FD-B14D-4A27-88B2-BCFED71AAFAB}"/>
    <dgm:cxn modelId="{DB130247-7B33-45DA-B54D-F3397D7E7A57}" type="presOf" srcId="{7F21002F-3F99-4B90-8CB8-7DEB963FE9A2}" destId="{992D9320-7615-4E6F-9F37-D39C99CC3510}" srcOrd="0" destOrd="0" presId="urn:microsoft.com/office/officeart/2018/2/layout/IconLabelList"/>
    <dgm:cxn modelId="{FB7B234D-7BE4-4A08-A5E2-6E5626CB676A}" type="presOf" srcId="{B8ADC3C0-0323-4A0D-9FE9-81D2125AAFF4}" destId="{B0DC8778-4635-42AD-AF40-55B6A5ED1F23}" srcOrd="0" destOrd="0" presId="urn:microsoft.com/office/officeart/2018/2/layout/IconLabelList"/>
    <dgm:cxn modelId="{108ABBF6-F65D-444F-BC5A-B3290E110BD2}" type="presOf" srcId="{C43E7953-1E8E-4F3F-8374-E1865B2C899D}" destId="{E6D758ED-43C0-4AAF-9BBB-C6EF1066388F}" srcOrd="0" destOrd="0" presId="urn:microsoft.com/office/officeart/2018/2/layout/IconLabelList"/>
    <dgm:cxn modelId="{1DF44AA8-D56A-4A2E-97A4-58BC56C217D3}" type="presParOf" srcId="{B0DC8778-4635-42AD-AF40-55B6A5ED1F23}" destId="{CE3872EA-63CC-4094-B12D-82AD4BBEB68D}" srcOrd="0" destOrd="0" presId="urn:microsoft.com/office/officeart/2018/2/layout/IconLabelList"/>
    <dgm:cxn modelId="{7E4D1183-48CC-4EDA-A75B-9775C2015115}" type="presParOf" srcId="{CE3872EA-63CC-4094-B12D-82AD4BBEB68D}" destId="{AD91B217-81F6-4F0B-9150-F1DFBE537537}" srcOrd="0" destOrd="0" presId="urn:microsoft.com/office/officeart/2018/2/layout/IconLabelList"/>
    <dgm:cxn modelId="{8E35BF23-02CA-4D37-B7C0-49A644A6046E}" type="presParOf" srcId="{CE3872EA-63CC-4094-B12D-82AD4BBEB68D}" destId="{8273445A-9FF0-4552-B394-9CDA9C1C0460}" srcOrd="1" destOrd="0" presId="urn:microsoft.com/office/officeart/2018/2/layout/IconLabelList"/>
    <dgm:cxn modelId="{E258522A-ED7D-4D17-B6F1-0262DBA11899}" type="presParOf" srcId="{CE3872EA-63CC-4094-B12D-82AD4BBEB68D}" destId="{E6D758ED-43C0-4AAF-9BBB-C6EF1066388F}" srcOrd="2" destOrd="0" presId="urn:microsoft.com/office/officeart/2018/2/layout/IconLabelList"/>
    <dgm:cxn modelId="{71E16B81-B2A0-4C1C-8CA9-98FF46179F0D}" type="presParOf" srcId="{B0DC8778-4635-42AD-AF40-55B6A5ED1F23}" destId="{B463950C-7E55-4832-A239-ED8658EC5E57}" srcOrd="1" destOrd="0" presId="urn:microsoft.com/office/officeart/2018/2/layout/IconLabelList"/>
    <dgm:cxn modelId="{BD7395AE-46E9-4AF0-B309-B21833FE67A4}" type="presParOf" srcId="{B0DC8778-4635-42AD-AF40-55B6A5ED1F23}" destId="{C79EE802-D5F3-44DC-8BB9-2007E558A76D}" srcOrd="2" destOrd="0" presId="urn:microsoft.com/office/officeart/2018/2/layout/IconLabelList"/>
    <dgm:cxn modelId="{76C29D2E-D989-4A87-A724-D02AD69AC1ED}" type="presParOf" srcId="{C79EE802-D5F3-44DC-8BB9-2007E558A76D}" destId="{AE131504-8589-46C8-AE77-972FC5F127BE}" srcOrd="0" destOrd="0" presId="urn:microsoft.com/office/officeart/2018/2/layout/IconLabelList"/>
    <dgm:cxn modelId="{1C358059-A3D9-4744-A48D-F99709EF4D88}" type="presParOf" srcId="{C79EE802-D5F3-44DC-8BB9-2007E558A76D}" destId="{7FB85C8E-6CB0-4B0F-89CB-27061BDD20AB}" srcOrd="1" destOrd="0" presId="urn:microsoft.com/office/officeart/2018/2/layout/IconLabelList"/>
    <dgm:cxn modelId="{B1909B34-57EC-4AF7-AAE6-BE0949093452}" type="presParOf" srcId="{C79EE802-D5F3-44DC-8BB9-2007E558A76D}" destId="{992D9320-7615-4E6F-9F37-D39C99CC351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D15914-859E-4F2A-841D-BBE1B5EA099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42A3668-B119-420B-9407-B07A5AA2B590}">
      <dgm:prSet/>
      <dgm:spPr/>
      <dgm:t>
        <a:bodyPr/>
        <a:lstStyle/>
        <a:p>
          <a:r>
            <a:rPr lang="en-US"/>
            <a:t>Example installment loan:</a:t>
          </a:r>
        </a:p>
      </dgm:t>
    </dgm:pt>
    <dgm:pt modelId="{88F36AFB-776C-4C9C-BFD5-DC3163B47804}" type="parTrans" cxnId="{7DACB159-C36A-47CE-A2DE-5B53B915E2CD}">
      <dgm:prSet/>
      <dgm:spPr/>
      <dgm:t>
        <a:bodyPr/>
        <a:lstStyle/>
        <a:p>
          <a:endParaRPr lang="en-US"/>
        </a:p>
      </dgm:t>
    </dgm:pt>
    <dgm:pt modelId="{CC985F62-0D99-43DA-A508-C51FDB035967}" type="sibTrans" cxnId="{7DACB159-C36A-47CE-A2DE-5B53B915E2CD}">
      <dgm:prSet/>
      <dgm:spPr/>
      <dgm:t>
        <a:bodyPr/>
        <a:lstStyle/>
        <a:p>
          <a:endParaRPr lang="en-US"/>
        </a:p>
      </dgm:t>
    </dgm:pt>
    <dgm:pt modelId="{AF23BB80-65BA-410A-8BF8-6B389A67EEC3}">
      <dgm:prSet/>
      <dgm:spPr/>
      <dgm:t>
        <a:bodyPr/>
        <a:lstStyle/>
        <a:p>
          <a:r>
            <a:rPr lang="en-US"/>
            <a:t>You borrow $10,000 for one year at 8% interest with a payment of $869.88 due at the end of each month</a:t>
          </a:r>
        </a:p>
      </dgm:t>
    </dgm:pt>
    <dgm:pt modelId="{572B948E-4339-443F-8ACC-04484D02FB01}" type="parTrans" cxnId="{C611DD08-6B0A-4A6B-A1A8-56BF0EC32252}">
      <dgm:prSet/>
      <dgm:spPr/>
      <dgm:t>
        <a:bodyPr/>
        <a:lstStyle/>
        <a:p>
          <a:endParaRPr lang="en-US"/>
        </a:p>
      </dgm:t>
    </dgm:pt>
    <dgm:pt modelId="{1AD7FB4B-4547-49B9-9297-49B6EA9B5E81}" type="sibTrans" cxnId="{C611DD08-6B0A-4A6B-A1A8-56BF0EC32252}">
      <dgm:prSet/>
      <dgm:spPr/>
      <dgm:t>
        <a:bodyPr/>
        <a:lstStyle/>
        <a:p>
          <a:endParaRPr lang="en-US"/>
        </a:p>
      </dgm:t>
    </dgm:pt>
    <dgm:pt modelId="{BE011597-D4D7-3847-AC64-227B1F02291F}" type="pres">
      <dgm:prSet presAssocID="{1CD15914-859E-4F2A-841D-BBE1B5EA099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1D120B8-02D6-2342-8CE2-5D914D703F2F}" type="pres">
      <dgm:prSet presAssocID="{242A3668-B119-420B-9407-B07A5AA2B590}" presName="hierRoot1" presStyleCnt="0"/>
      <dgm:spPr/>
    </dgm:pt>
    <dgm:pt modelId="{DBEA4843-7C26-B548-920D-8F865FEBEF4F}" type="pres">
      <dgm:prSet presAssocID="{242A3668-B119-420B-9407-B07A5AA2B590}" presName="composite" presStyleCnt="0"/>
      <dgm:spPr/>
    </dgm:pt>
    <dgm:pt modelId="{A2510DAE-FAD2-7342-9674-E9E1C08577DB}" type="pres">
      <dgm:prSet presAssocID="{242A3668-B119-420B-9407-B07A5AA2B590}" presName="background" presStyleLbl="node0" presStyleIdx="0" presStyleCnt="2"/>
      <dgm:spPr/>
    </dgm:pt>
    <dgm:pt modelId="{C469E092-ED9C-C64C-839F-9EFEC021FE8A}" type="pres">
      <dgm:prSet presAssocID="{242A3668-B119-420B-9407-B07A5AA2B590}" presName="text" presStyleLbl="fgAcc0" presStyleIdx="0" presStyleCnt="2">
        <dgm:presLayoutVars>
          <dgm:chPref val="3"/>
        </dgm:presLayoutVars>
      </dgm:prSet>
      <dgm:spPr/>
    </dgm:pt>
    <dgm:pt modelId="{70DC0A11-6958-4B42-B6EA-A484E4AA7BE7}" type="pres">
      <dgm:prSet presAssocID="{242A3668-B119-420B-9407-B07A5AA2B590}" presName="hierChild2" presStyleCnt="0"/>
      <dgm:spPr/>
    </dgm:pt>
    <dgm:pt modelId="{2944B53A-3CB2-9248-BFAA-F81990B24F7E}" type="pres">
      <dgm:prSet presAssocID="{AF23BB80-65BA-410A-8BF8-6B389A67EEC3}" presName="hierRoot1" presStyleCnt="0"/>
      <dgm:spPr/>
    </dgm:pt>
    <dgm:pt modelId="{CF12A155-C0B6-2249-9A42-9FAD8A4FFA8E}" type="pres">
      <dgm:prSet presAssocID="{AF23BB80-65BA-410A-8BF8-6B389A67EEC3}" presName="composite" presStyleCnt="0"/>
      <dgm:spPr/>
    </dgm:pt>
    <dgm:pt modelId="{F52F4727-FAA1-FE46-8307-2211FEADDC07}" type="pres">
      <dgm:prSet presAssocID="{AF23BB80-65BA-410A-8BF8-6B389A67EEC3}" presName="background" presStyleLbl="node0" presStyleIdx="1" presStyleCnt="2"/>
      <dgm:spPr/>
    </dgm:pt>
    <dgm:pt modelId="{990FBC58-33D4-1E40-A200-A9CEB1939C11}" type="pres">
      <dgm:prSet presAssocID="{AF23BB80-65BA-410A-8BF8-6B389A67EEC3}" presName="text" presStyleLbl="fgAcc0" presStyleIdx="1" presStyleCnt="2">
        <dgm:presLayoutVars>
          <dgm:chPref val="3"/>
        </dgm:presLayoutVars>
      </dgm:prSet>
      <dgm:spPr/>
    </dgm:pt>
    <dgm:pt modelId="{EF60DD76-F692-8F41-AFE0-55BEE2CF47DD}" type="pres">
      <dgm:prSet presAssocID="{AF23BB80-65BA-410A-8BF8-6B389A67EEC3}" presName="hierChild2" presStyleCnt="0"/>
      <dgm:spPr/>
    </dgm:pt>
  </dgm:ptLst>
  <dgm:cxnLst>
    <dgm:cxn modelId="{C611DD08-6B0A-4A6B-A1A8-56BF0EC32252}" srcId="{1CD15914-859E-4F2A-841D-BBE1B5EA099F}" destId="{AF23BB80-65BA-410A-8BF8-6B389A67EEC3}" srcOrd="1" destOrd="0" parTransId="{572B948E-4339-443F-8ACC-04484D02FB01}" sibTransId="{1AD7FB4B-4547-49B9-9297-49B6EA9B5E81}"/>
    <dgm:cxn modelId="{36E2A027-69EE-624F-85A9-FA678A9453A9}" type="presOf" srcId="{242A3668-B119-420B-9407-B07A5AA2B590}" destId="{C469E092-ED9C-C64C-839F-9EFEC021FE8A}" srcOrd="0" destOrd="0" presId="urn:microsoft.com/office/officeart/2005/8/layout/hierarchy1"/>
    <dgm:cxn modelId="{1F410D54-8091-0342-ACBD-F9A47182F359}" type="presOf" srcId="{AF23BB80-65BA-410A-8BF8-6B389A67EEC3}" destId="{990FBC58-33D4-1E40-A200-A9CEB1939C11}" srcOrd="0" destOrd="0" presId="urn:microsoft.com/office/officeart/2005/8/layout/hierarchy1"/>
    <dgm:cxn modelId="{7DACB159-C36A-47CE-A2DE-5B53B915E2CD}" srcId="{1CD15914-859E-4F2A-841D-BBE1B5EA099F}" destId="{242A3668-B119-420B-9407-B07A5AA2B590}" srcOrd="0" destOrd="0" parTransId="{88F36AFB-776C-4C9C-BFD5-DC3163B47804}" sibTransId="{CC985F62-0D99-43DA-A508-C51FDB035967}"/>
    <dgm:cxn modelId="{AB04067E-CDCC-D446-BDA9-9C6988DC4929}" type="presOf" srcId="{1CD15914-859E-4F2A-841D-BBE1B5EA099F}" destId="{BE011597-D4D7-3847-AC64-227B1F02291F}" srcOrd="0" destOrd="0" presId="urn:microsoft.com/office/officeart/2005/8/layout/hierarchy1"/>
    <dgm:cxn modelId="{072C0785-9956-5348-B37B-30E350A4CB8F}" type="presParOf" srcId="{BE011597-D4D7-3847-AC64-227B1F02291F}" destId="{A1D120B8-02D6-2342-8CE2-5D914D703F2F}" srcOrd="0" destOrd="0" presId="urn:microsoft.com/office/officeart/2005/8/layout/hierarchy1"/>
    <dgm:cxn modelId="{E31F6E11-A9FA-034B-B6C5-4B1620C99409}" type="presParOf" srcId="{A1D120B8-02D6-2342-8CE2-5D914D703F2F}" destId="{DBEA4843-7C26-B548-920D-8F865FEBEF4F}" srcOrd="0" destOrd="0" presId="urn:microsoft.com/office/officeart/2005/8/layout/hierarchy1"/>
    <dgm:cxn modelId="{2AD010F7-0F98-5949-912E-A1BC8B573AA5}" type="presParOf" srcId="{DBEA4843-7C26-B548-920D-8F865FEBEF4F}" destId="{A2510DAE-FAD2-7342-9674-E9E1C08577DB}" srcOrd="0" destOrd="0" presId="urn:microsoft.com/office/officeart/2005/8/layout/hierarchy1"/>
    <dgm:cxn modelId="{CD5005D9-1C48-304A-AC79-E213C3AE3773}" type="presParOf" srcId="{DBEA4843-7C26-B548-920D-8F865FEBEF4F}" destId="{C469E092-ED9C-C64C-839F-9EFEC021FE8A}" srcOrd="1" destOrd="0" presId="urn:microsoft.com/office/officeart/2005/8/layout/hierarchy1"/>
    <dgm:cxn modelId="{B54A9994-B31E-3B4E-A65A-76E751101E24}" type="presParOf" srcId="{A1D120B8-02D6-2342-8CE2-5D914D703F2F}" destId="{70DC0A11-6958-4B42-B6EA-A484E4AA7BE7}" srcOrd="1" destOrd="0" presId="urn:microsoft.com/office/officeart/2005/8/layout/hierarchy1"/>
    <dgm:cxn modelId="{7AF17496-489F-CF4C-B687-C63E6584D512}" type="presParOf" srcId="{BE011597-D4D7-3847-AC64-227B1F02291F}" destId="{2944B53A-3CB2-9248-BFAA-F81990B24F7E}" srcOrd="1" destOrd="0" presId="urn:microsoft.com/office/officeart/2005/8/layout/hierarchy1"/>
    <dgm:cxn modelId="{A1E07959-EA94-A540-9074-A313AB9CE830}" type="presParOf" srcId="{2944B53A-3CB2-9248-BFAA-F81990B24F7E}" destId="{CF12A155-C0B6-2249-9A42-9FAD8A4FFA8E}" srcOrd="0" destOrd="0" presId="urn:microsoft.com/office/officeart/2005/8/layout/hierarchy1"/>
    <dgm:cxn modelId="{8FD53500-D1D4-554F-8D49-C52C377268E5}" type="presParOf" srcId="{CF12A155-C0B6-2249-9A42-9FAD8A4FFA8E}" destId="{F52F4727-FAA1-FE46-8307-2211FEADDC07}" srcOrd="0" destOrd="0" presId="urn:microsoft.com/office/officeart/2005/8/layout/hierarchy1"/>
    <dgm:cxn modelId="{03D8C116-16E5-3F40-BD3E-0284B07962AB}" type="presParOf" srcId="{CF12A155-C0B6-2249-9A42-9FAD8A4FFA8E}" destId="{990FBC58-33D4-1E40-A200-A9CEB1939C11}" srcOrd="1" destOrd="0" presId="urn:microsoft.com/office/officeart/2005/8/layout/hierarchy1"/>
    <dgm:cxn modelId="{E1507AE3-5BDB-0D42-A614-A223294415A7}" type="presParOf" srcId="{2944B53A-3CB2-9248-BFAA-F81990B24F7E}" destId="{EF60DD76-F692-8F41-AFE0-55BEE2CF47D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0AE710-40B7-44FF-8CDE-5A6CA6AED12E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C354744-7568-41B4-A7D9-DE6529C9E4FC}">
      <dgm:prSet/>
      <dgm:spPr/>
      <dgm:t>
        <a:bodyPr/>
        <a:lstStyle/>
        <a:p>
          <a:r>
            <a:rPr lang="en-US"/>
            <a:t>Yes!!!!!</a:t>
          </a:r>
          <a:br>
            <a:rPr lang="en-US"/>
          </a:br>
          <a:endParaRPr lang="en-US"/>
        </a:p>
      </dgm:t>
    </dgm:pt>
    <dgm:pt modelId="{40033882-227E-4660-9693-F080066DDF74}" type="parTrans" cxnId="{179A6A02-B117-45EF-A354-627ABAD43B11}">
      <dgm:prSet/>
      <dgm:spPr/>
      <dgm:t>
        <a:bodyPr/>
        <a:lstStyle/>
        <a:p>
          <a:endParaRPr lang="en-US"/>
        </a:p>
      </dgm:t>
    </dgm:pt>
    <dgm:pt modelId="{2B70D3FD-CD61-4795-ABBA-32D45E75EB36}" type="sibTrans" cxnId="{179A6A02-B117-45EF-A354-627ABAD43B11}">
      <dgm:prSet/>
      <dgm:spPr/>
      <dgm:t>
        <a:bodyPr/>
        <a:lstStyle/>
        <a:p>
          <a:endParaRPr lang="en-US"/>
        </a:p>
      </dgm:t>
    </dgm:pt>
    <dgm:pt modelId="{55C9DFCC-6CD5-41B3-9F96-67209C8D3DDB}">
      <dgm:prSet/>
      <dgm:spPr/>
      <dgm:t>
        <a:bodyPr/>
        <a:lstStyle/>
        <a:p>
          <a:r>
            <a:rPr lang="en-US" dirty="0"/>
            <a:t>Any additional amount you pay above your required payment reduces the debt amount which pays the loan off much quicker (https://</a:t>
          </a:r>
          <a:r>
            <a:rPr lang="en-US" dirty="0" err="1"/>
            <a:t>www.youtube.com</a:t>
          </a:r>
          <a:r>
            <a:rPr lang="en-US" dirty="0"/>
            <a:t>/</a:t>
          </a:r>
          <a:r>
            <a:rPr lang="en-US" dirty="0" err="1"/>
            <a:t>watch?v</a:t>
          </a:r>
          <a:r>
            <a:rPr lang="en-US" dirty="0"/>
            <a:t>=y97rBdSYbkg)</a:t>
          </a:r>
          <a:br>
            <a:rPr lang="en-US" dirty="0"/>
          </a:br>
          <a:endParaRPr lang="en-US" dirty="0"/>
        </a:p>
      </dgm:t>
    </dgm:pt>
    <dgm:pt modelId="{FA71EBE9-55BD-4DF7-A1B7-BCD7B0D92251}" type="parTrans" cxnId="{C35086F6-BE4D-4584-BF6F-AB7ED3073B74}">
      <dgm:prSet/>
      <dgm:spPr/>
      <dgm:t>
        <a:bodyPr/>
        <a:lstStyle/>
        <a:p>
          <a:endParaRPr lang="en-US"/>
        </a:p>
      </dgm:t>
    </dgm:pt>
    <dgm:pt modelId="{47E4D120-723F-4256-B153-00B18A56C28E}" type="sibTrans" cxnId="{C35086F6-BE4D-4584-BF6F-AB7ED3073B74}">
      <dgm:prSet/>
      <dgm:spPr/>
      <dgm:t>
        <a:bodyPr/>
        <a:lstStyle/>
        <a:p>
          <a:endParaRPr lang="en-US"/>
        </a:p>
      </dgm:t>
    </dgm:pt>
    <dgm:pt modelId="{20EC5A4E-9636-4825-A2AE-12367DB3855B}">
      <dgm:prSet/>
      <dgm:spPr/>
      <dgm:t>
        <a:bodyPr/>
        <a:lstStyle/>
        <a:p>
          <a:r>
            <a:rPr lang="en-US"/>
            <a:t>See https://www.ramseysolutions.com/real-estate/mortgage-payoff-calculator</a:t>
          </a:r>
        </a:p>
      </dgm:t>
    </dgm:pt>
    <dgm:pt modelId="{E67FC59A-1376-4FF3-8313-3389F7001C92}" type="parTrans" cxnId="{6B2701CA-C449-4295-885A-5D184CA1B2F8}">
      <dgm:prSet/>
      <dgm:spPr/>
      <dgm:t>
        <a:bodyPr/>
        <a:lstStyle/>
        <a:p>
          <a:endParaRPr lang="en-US"/>
        </a:p>
      </dgm:t>
    </dgm:pt>
    <dgm:pt modelId="{68C5D879-C68F-4A9A-A40E-B8C39BABCA4D}" type="sibTrans" cxnId="{6B2701CA-C449-4295-885A-5D184CA1B2F8}">
      <dgm:prSet/>
      <dgm:spPr/>
      <dgm:t>
        <a:bodyPr/>
        <a:lstStyle/>
        <a:p>
          <a:endParaRPr lang="en-US"/>
        </a:p>
      </dgm:t>
    </dgm:pt>
    <dgm:pt modelId="{51587198-95C4-7D4E-9C1E-F7F7E3CF629E}" type="pres">
      <dgm:prSet presAssocID="{B40AE710-40B7-44FF-8CDE-5A6CA6AED12E}" presName="vert0" presStyleCnt="0">
        <dgm:presLayoutVars>
          <dgm:dir/>
          <dgm:animOne val="branch"/>
          <dgm:animLvl val="lvl"/>
        </dgm:presLayoutVars>
      </dgm:prSet>
      <dgm:spPr/>
    </dgm:pt>
    <dgm:pt modelId="{C69744B1-1A1B-A24A-BE6F-CED7DABCC7B4}" type="pres">
      <dgm:prSet presAssocID="{BC354744-7568-41B4-A7D9-DE6529C9E4FC}" presName="thickLine" presStyleLbl="alignNode1" presStyleIdx="0" presStyleCnt="3"/>
      <dgm:spPr/>
    </dgm:pt>
    <dgm:pt modelId="{D4A216CA-82AB-4340-A9BB-F1E9D7AAC967}" type="pres">
      <dgm:prSet presAssocID="{BC354744-7568-41B4-A7D9-DE6529C9E4FC}" presName="horz1" presStyleCnt="0"/>
      <dgm:spPr/>
    </dgm:pt>
    <dgm:pt modelId="{83296D75-2EEA-E542-8C6C-D636C6434817}" type="pres">
      <dgm:prSet presAssocID="{BC354744-7568-41B4-A7D9-DE6529C9E4FC}" presName="tx1" presStyleLbl="revTx" presStyleIdx="0" presStyleCnt="3"/>
      <dgm:spPr/>
    </dgm:pt>
    <dgm:pt modelId="{30A05589-3336-9C4E-9F72-C46672B00A72}" type="pres">
      <dgm:prSet presAssocID="{BC354744-7568-41B4-A7D9-DE6529C9E4FC}" presName="vert1" presStyleCnt="0"/>
      <dgm:spPr/>
    </dgm:pt>
    <dgm:pt modelId="{23347BE1-D159-4D47-A5BB-CAB20F7B2EC1}" type="pres">
      <dgm:prSet presAssocID="{55C9DFCC-6CD5-41B3-9F96-67209C8D3DDB}" presName="thickLine" presStyleLbl="alignNode1" presStyleIdx="1" presStyleCnt="3"/>
      <dgm:spPr/>
    </dgm:pt>
    <dgm:pt modelId="{F4A0DC79-60DC-6A48-B0CE-78C358EC8972}" type="pres">
      <dgm:prSet presAssocID="{55C9DFCC-6CD5-41B3-9F96-67209C8D3DDB}" presName="horz1" presStyleCnt="0"/>
      <dgm:spPr/>
    </dgm:pt>
    <dgm:pt modelId="{B1EA5D36-5FA3-E645-9E97-C40176230592}" type="pres">
      <dgm:prSet presAssocID="{55C9DFCC-6CD5-41B3-9F96-67209C8D3DDB}" presName="tx1" presStyleLbl="revTx" presStyleIdx="1" presStyleCnt="3"/>
      <dgm:spPr/>
    </dgm:pt>
    <dgm:pt modelId="{D8847398-A1F0-E445-94D9-2983171FF7DA}" type="pres">
      <dgm:prSet presAssocID="{55C9DFCC-6CD5-41B3-9F96-67209C8D3DDB}" presName="vert1" presStyleCnt="0"/>
      <dgm:spPr/>
    </dgm:pt>
    <dgm:pt modelId="{DA83C7DB-4A31-0E4F-A1F9-EF5620412356}" type="pres">
      <dgm:prSet presAssocID="{20EC5A4E-9636-4825-A2AE-12367DB3855B}" presName="thickLine" presStyleLbl="alignNode1" presStyleIdx="2" presStyleCnt="3"/>
      <dgm:spPr/>
    </dgm:pt>
    <dgm:pt modelId="{71D3435F-5800-9343-90EB-4458BAE7FCD3}" type="pres">
      <dgm:prSet presAssocID="{20EC5A4E-9636-4825-A2AE-12367DB3855B}" presName="horz1" presStyleCnt="0"/>
      <dgm:spPr/>
    </dgm:pt>
    <dgm:pt modelId="{6C7C103C-5DD1-494B-87C2-C852C6428D72}" type="pres">
      <dgm:prSet presAssocID="{20EC5A4E-9636-4825-A2AE-12367DB3855B}" presName="tx1" presStyleLbl="revTx" presStyleIdx="2" presStyleCnt="3"/>
      <dgm:spPr/>
    </dgm:pt>
    <dgm:pt modelId="{E88EE5BD-581C-FC4F-8570-3FA4F8226B98}" type="pres">
      <dgm:prSet presAssocID="{20EC5A4E-9636-4825-A2AE-12367DB3855B}" presName="vert1" presStyleCnt="0"/>
      <dgm:spPr/>
    </dgm:pt>
  </dgm:ptLst>
  <dgm:cxnLst>
    <dgm:cxn modelId="{179A6A02-B117-45EF-A354-627ABAD43B11}" srcId="{B40AE710-40B7-44FF-8CDE-5A6CA6AED12E}" destId="{BC354744-7568-41B4-A7D9-DE6529C9E4FC}" srcOrd="0" destOrd="0" parTransId="{40033882-227E-4660-9693-F080066DDF74}" sibTransId="{2B70D3FD-CD61-4795-ABBA-32D45E75EB36}"/>
    <dgm:cxn modelId="{6A54DE23-EC5C-FF43-BB4A-C416C18E839D}" type="presOf" srcId="{20EC5A4E-9636-4825-A2AE-12367DB3855B}" destId="{6C7C103C-5DD1-494B-87C2-C852C6428D72}" srcOrd="0" destOrd="0" presId="urn:microsoft.com/office/officeart/2008/layout/LinedList"/>
    <dgm:cxn modelId="{7EBC638E-4E73-E645-94A3-03BC39BED32C}" type="presOf" srcId="{B40AE710-40B7-44FF-8CDE-5A6CA6AED12E}" destId="{51587198-95C4-7D4E-9C1E-F7F7E3CF629E}" srcOrd="0" destOrd="0" presId="urn:microsoft.com/office/officeart/2008/layout/LinedList"/>
    <dgm:cxn modelId="{94B75999-A3F9-8742-9F6B-C199DF1133F3}" type="presOf" srcId="{BC354744-7568-41B4-A7D9-DE6529C9E4FC}" destId="{83296D75-2EEA-E542-8C6C-D636C6434817}" srcOrd="0" destOrd="0" presId="urn:microsoft.com/office/officeart/2008/layout/LinedList"/>
    <dgm:cxn modelId="{6B2701CA-C449-4295-885A-5D184CA1B2F8}" srcId="{B40AE710-40B7-44FF-8CDE-5A6CA6AED12E}" destId="{20EC5A4E-9636-4825-A2AE-12367DB3855B}" srcOrd="2" destOrd="0" parTransId="{E67FC59A-1376-4FF3-8313-3389F7001C92}" sibTransId="{68C5D879-C68F-4A9A-A40E-B8C39BABCA4D}"/>
    <dgm:cxn modelId="{50CA4FDF-8A48-2B40-A549-D8B5BF5C682F}" type="presOf" srcId="{55C9DFCC-6CD5-41B3-9F96-67209C8D3DDB}" destId="{B1EA5D36-5FA3-E645-9E97-C40176230592}" srcOrd="0" destOrd="0" presId="urn:microsoft.com/office/officeart/2008/layout/LinedList"/>
    <dgm:cxn modelId="{C35086F6-BE4D-4584-BF6F-AB7ED3073B74}" srcId="{B40AE710-40B7-44FF-8CDE-5A6CA6AED12E}" destId="{55C9DFCC-6CD5-41B3-9F96-67209C8D3DDB}" srcOrd="1" destOrd="0" parTransId="{FA71EBE9-55BD-4DF7-A1B7-BCD7B0D92251}" sibTransId="{47E4D120-723F-4256-B153-00B18A56C28E}"/>
    <dgm:cxn modelId="{8563162B-378B-234B-9058-A5F646343246}" type="presParOf" srcId="{51587198-95C4-7D4E-9C1E-F7F7E3CF629E}" destId="{C69744B1-1A1B-A24A-BE6F-CED7DABCC7B4}" srcOrd="0" destOrd="0" presId="urn:microsoft.com/office/officeart/2008/layout/LinedList"/>
    <dgm:cxn modelId="{F3E09EAE-4480-7840-95F9-37B47907DC78}" type="presParOf" srcId="{51587198-95C4-7D4E-9C1E-F7F7E3CF629E}" destId="{D4A216CA-82AB-4340-A9BB-F1E9D7AAC967}" srcOrd="1" destOrd="0" presId="urn:microsoft.com/office/officeart/2008/layout/LinedList"/>
    <dgm:cxn modelId="{F45B0F51-8F94-4147-A2E7-D818FF31C3A6}" type="presParOf" srcId="{D4A216CA-82AB-4340-A9BB-F1E9D7AAC967}" destId="{83296D75-2EEA-E542-8C6C-D636C6434817}" srcOrd="0" destOrd="0" presId="urn:microsoft.com/office/officeart/2008/layout/LinedList"/>
    <dgm:cxn modelId="{7C9704C4-6141-8448-BD35-621E27AD071D}" type="presParOf" srcId="{D4A216CA-82AB-4340-A9BB-F1E9D7AAC967}" destId="{30A05589-3336-9C4E-9F72-C46672B00A72}" srcOrd="1" destOrd="0" presId="urn:microsoft.com/office/officeart/2008/layout/LinedList"/>
    <dgm:cxn modelId="{FAED632F-1B4A-5543-B89E-BCFE4B4BD4A9}" type="presParOf" srcId="{51587198-95C4-7D4E-9C1E-F7F7E3CF629E}" destId="{23347BE1-D159-4D47-A5BB-CAB20F7B2EC1}" srcOrd="2" destOrd="0" presId="urn:microsoft.com/office/officeart/2008/layout/LinedList"/>
    <dgm:cxn modelId="{9F2989C3-0398-3242-9EFB-9FD5D928C628}" type="presParOf" srcId="{51587198-95C4-7D4E-9C1E-F7F7E3CF629E}" destId="{F4A0DC79-60DC-6A48-B0CE-78C358EC8972}" srcOrd="3" destOrd="0" presId="urn:microsoft.com/office/officeart/2008/layout/LinedList"/>
    <dgm:cxn modelId="{6102E8E0-785E-D948-8259-91E8D9F6F878}" type="presParOf" srcId="{F4A0DC79-60DC-6A48-B0CE-78C358EC8972}" destId="{B1EA5D36-5FA3-E645-9E97-C40176230592}" srcOrd="0" destOrd="0" presId="urn:microsoft.com/office/officeart/2008/layout/LinedList"/>
    <dgm:cxn modelId="{5809318E-9659-5943-9681-ED6B4703DBF7}" type="presParOf" srcId="{F4A0DC79-60DC-6A48-B0CE-78C358EC8972}" destId="{D8847398-A1F0-E445-94D9-2983171FF7DA}" srcOrd="1" destOrd="0" presId="urn:microsoft.com/office/officeart/2008/layout/LinedList"/>
    <dgm:cxn modelId="{B8572ADF-1211-5E4E-801D-25855DB46976}" type="presParOf" srcId="{51587198-95C4-7D4E-9C1E-F7F7E3CF629E}" destId="{DA83C7DB-4A31-0E4F-A1F9-EF5620412356}" srcOrd="4" destOrd="0" presId="urn:microsoft.com/office/officeart/2008/layout/LinedList"/>
    <dgm:cxn modelId="{0A09C067-2F81-8649-BA0E-CBA763603E09}" type="presParOf" srcId="{51587198-95C4-7D4E-9C1E-F7F7E3CF629E}" destId="{71D3435F-5800-9343-90EB-4458BAE7FCD3}" srcOrd="5" destOrd="0" presId="urn:microsoft.com/office/officeart/2008/layout/LinedList"/>
    <dgm:cxn modelId="{E95AD996-AC96-A44C-9110-2A5A8E5EBCAE}" type="presParOf" srcId="{71D3435F-5800-9343-90EB-4458BAE7FCD3}" destId="{6C7C103C-5DD1-494B-87C2-C852C6428D72}" srcOrd="0" destOrd="0" presId="urn:microsoft.com/office/officeart/2008/layout/LinedList"/>
    <dgm:cxn modelId="{BA6F335A-87C3-CA44-B80B-873A94FE8DC0}" type="presParOf" srcId="{71D3435F-5800-9343-90EB-4458BAE7FCD3}" destId="{E88EE5BD-581C-FC4F-8570-3FA4F8226B9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1B217-81F6-4F0B-9150-F1DFBE537537}">
      <dsp:nvSpPr>
        <dsp:cNvPr id="0" name=""/>
        <dsp:cNvSpPr/>
      </dsp:nvSpPr>
      <dsp:spPr>
        <a:xfrm>
          <a:off x="1099810" y="696102"/>
          <a:ext cx="1660500" cy="16605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758ED-43C0-4AAF-9BBB-C6EF1066388F}">
      <dsp:nvSpPr>
        <dsp:cNvPr id="0" name=""/>
        <dsp:cNvSpPr/>
      </dsp:nvSpPr>
      <dsp:spPr>
        <a:xfrm>
          <a:off x="85060" y="2776702"/>
          <a:ext cx="369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Exchange of goods, services or cash for the promise of a future payment of goods, services or cash that generally includes interest</a:t>
          </a:r>
        </a:p>
      </dsp:txBody>
      <dsp:txXfrm>
        <a:off x="85060" y="2776702"/>
        <a:ext cx="3690000" cy="720000"/>
      </dsp:txXfrm>
    </dsp:sp>
    <dsp:sp modelId="{AE131504-8589-46C8-AE77-972FC5F127BE}">
      <dsp:nvSpPr>
        <dsp:cNvPr id="0" name=""/>
        <dsp:cNvSpPr/>
      </dsp:nvSpPr>
      <dsp:spPr>
        <a:xfrm>
          <a:off x="5435560" y="696102"/>
          <a:ext cx="1660500" cy="16605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D9320-7615-4E6F-9F37-D39C99CC3510}">
      <dsp:nvSpPr>
        <dsp:cNvPr id="0" name=""/>
        <dsp:cNvSpPr/>
      </dsp:nvSpPr>
      <dsp:spPr>
        <a:xfrm>
          <a:off x="4420810" y="2776702"/>
          <a:ext cx="369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Future payment can all be due at a future date, or more often payment is made in installments</a:t>
          </a:r>
        </a:p>
      </dsp:txBody>
      <dsp:txXfrm>
        <a:off x="4420810" y="2776702"/>
        <a:ext cx="369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10DAE-FAD2-7342-9674-E9E1C08577DB}">
      <dsp:nvSpPr>
        <dsp:cNvPr id="0" name=""/>
        <dsp:cNvSpPr/>
      </dsp:nvSpPr>
      <dsp:spPr>
        <a:xfrm>
          <a:off x="1000" y="544413"/>
          <a:ext cx="3511658" cy="2229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9E092-ED9C-C64C-839F-9EFEC021FE8A}">
      <dsp:nvSpPr>
        <dsp:cNvPr id="0" name=""/>
        <dsp:cNvSpPr/>
      </dsp:nvSpPr>
      <dsp:spPr>
        <a:xfrm>
          <a:off x="391184" y="915088"/>
          <a:ext cx="3511658" cy="2229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Example installment loan:</a:t>
          </a:r>
        </a:p>
      </dsp:txBody>
      <dsp:txXfrm>
        <a:off x="456496" y="980400"/>
        <a:ext cx="3381034" cy="2099279"/>
      </dsp:txXfrm>
    </dsp:sp>
    <dsp:sp modelId="{F52F4727-FAA1-FE46-8307-2211FEADDC07}">
      <dsp:nvSpPr>
        <dsp:cNvPr id="0" name=""/>
        <dsp:cNvSpPr/>
      </dsp:nvSpPr>
      <dsp:spPr>
        <a:xfrm>
          <a:off x="4293027" y="544413"/>
          <a:ext cx="3511658" cy="2229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FBC58-33D4-1E40-A200-A9CEB1939C11}">
      <dsp:nvSpPr>
        <dsp:cNvPr id="0" name=""/>
        <dsp:cNvSpPr/>
      </dsp:nvSpPr>
      <dsp:spPr>
        <a:xfrm>
          <a:off x="4683211" y="915088"/>
          <a:ext cx="3511658" cy="2229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You borrow $10,000 for one year at 8% interest with a payment of $869.88 due at the end of each month</a:t>
          </a:r>
        </a:p>
      </dsp:txBody>
      <dsp:txXfrm>
        <a:off x="4748523" y="980400"/>
        <a:ext cx="3381034" cy="20992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744B1-1A1B-A24A-BE6F-CED7DABCC7B4}">
      <dsp:nvSpPr>
        <dsp:cNvPr id="0" name=""/>
        <dsp:cNvSpPr/>
      </dsp:nvSpPr>
      <dsp:spPr>
        <a:xfrm>
          <a:off x="0" y="2663"/>
          <a:ext cx="500012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296D75-2EEA-E542-8C6C-D636C6434817}">
      <dsp:nvSpPr>
        <dsp:cNvPr id="0" name=""/>
        <dsp:cNvSpPr/>
      </dsp:nvSpPr>
      <dsp:spPr>
        <a:xfrm>
          <a:off x="0" y="2663"/>
          <a:ext cx="5000124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Yes!!!!!</a:t>
          </a:r>
          <a:br>
            <a:rPr lang="en-US" sz="1800" kern="1200"/>
          </a:br>
          <a:endParaRPr lang="en-US" sz="1800" kern="1200"/>
        </a:p>
      </dsp:txBody>
      <dsp:txXfrm>
        <a:off x="0" y="2663"/>
        <a:ext cx="5000124" cy="1816197"/>
      </dsp:txXfrm>
    </dsp:sp>
    <dsp:sp modelId="{23347BE1-D159-4D47-A5BB-CAB20F7B2EC1}">
      <dsp:nvSpPr>
        <dsp:cNvPr id="0" name=""/>
        <dsp:cNvSpPr/>
      </dsp:nvSpPr>
      <dsp:spPr>
        <a:xfrm>
          <a:off x="0" y="1818861"/>
          <a:ext cx="5000124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EA5D36-5FA3-E645-9E97-C40176230592}">
      <dsp:nvSpPr>
        <dsp:cNvPr id="0" name=""/>
        <dsp:cNvSpPr/>
      </dsp:nvSpPr>
      <dsp:spPr>
        <a:xfrm>
          <a:off x="0" y="1818861"/>
          <a:ext cx="5000124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Any additional amount you pay above your required payment reduces the debt amount which pays the loan off much quicker (https://</a:t>
          </a:r>
          <a:r>
            <a:rPr lang="en-US" sz="1800" kern="1200" dirty="0" err="1"/>
            <a:t>www.youtube.com</a:t>
          </a:r>
          <a:r>
            <a:rPr lang="en-US" sz="1800" kern="1200" dirty="0"/>
            <a:t>/</a:t>
          </a:r>
          <a:r>
            <a:rPr lang="en-US" sz="1800" kern="1200" dirty="0" err="1"/>
            <a:t>watch?v</a:t>
          </a:r>
          <a:r>
            <a:rPr lang="en-US" sz="1800" kern="1200" dirty="0"/>
            <a:t>=y97rBdSYbkg)</a:t>
          </a:r>
          <a:br>
            <a:rPr lang="en-US" sz="1800" kern="1200" dirty="0"/>
          </a:br>
          <a:endParaRPr lang="en-US" sz="1800" kern="1200" dirty="0"/>
        </a:p>
      </dsp:txBody>
      <dsp:txXfrm>
        <a:off x="0" y="1818861"/>
        <a:ext cx="5000124" cy="1816197"/>
      </dsp:txXfrm>
    </dsp:sp>
    <dsp:sp modelId="{DA83C7DB-4A31-0E4F-A1F9-EF5620412356}">
      <dsp:nvSpPr>
        <dsp:cNvPr id="0" name=""/>
        <dsp:cNvSpPr/>
      </dsp:nvSpPr>
      <dsp:spPr>
        <a:xfrm>
          <a:off x="0" y="3635058"/>
          <a:ext cx="5000124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7C103C-5DD1-494B-87C2-C852C6428D72}">
      <dsp:nvSpPr>
        <dsp:cNvPr id="0" name=""/>
        <dsp:cNvSpPr/>
      </dsp:nvSpPr>
      <dsp:spPr>
        <a:xfrm>
          <a:off x="0" y="3635058"/>
          <a:ext cx="5000124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See https://www.ramseysolutions.com/real-estate/mortgage-payoff-calculator</a:t>
          </a:r>
        </a:p>
      </dsp:txBody>
      <dsp:txXfrm>
        <a:off x="0" y="3635058"/>
        <a:ext cx="5000124" cy="1816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535E4-E634-9B45-AD56-D26D153E3514}" type="datetimeFigureOut">
              <a:rPr lang="en-US" smtClean="0"/>
              <a:t>7/23/21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021DE-88EE-054E-AA27-60754DCF3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98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13A26-F656-4098-8297-AABA288FDDBC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679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71E9-121D-7544-BAE7-CE95B9E89E9D}" type="datetimeFigureOut">
              <a:rPr lang="en-US" smtClean="0"/>
              <a:t>7/23/21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73B9-1F2C-8542-ACC0-8A6C114EA0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44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71E9-121D-7544-BAE7-CE95B9E89E9D}" type="datetimeFigureOut">
              <a:rPr lang="en-US" smtClean="0"/>
              <a:t>7/23/21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73B9-1F2C-8542-ACC0-8A6C114EA0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058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71E9-121D-7544-BAE7-CE95B9E89E9D}" type="datetimeFigureOut">
              <a:rPr lang="en-US" smtClean="0"/>
              <a:t>7/23/21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73B9-1F2C-8542-ACC0-8A6C114EA0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80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71E9-121D-7544-BAE7-CE95B9E89E9D}" type="datetimeFigureOut">
              <a:rPr lang="en-US" smtClean="0"/>
              <a:t>7/23/21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73B9-1F2C-8542-ACC0-8A6C114EA0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6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71E9-121D-7544-BAE7-CE95B9E89E9D}" type="datetimeFigureOut">
              <a:rPr lang="en-US" smtClean="0"/>
              <a:t>7/23/21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73B9-1F2C-8542-ACC0-8A6C114EA0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105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71E9-121D-7544-BAE7-CE95B9E89E9D}" type="datetimeFigureOut">
              <a:rPr lang="en-US" smtClean="0"/>
              <a:t>7/23/21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73B9-1F2C-8542-ACC0-8A6C114EA0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81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71E9-121D-7544-BAE7-CE95B9E89E9D}" type="datetimeFigureOut">
              <a:rPr lang="en-US" smtClean="0"/>
              <a:t>7/23/21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73B9-1F2C-8542-ACC0-8A6C114EA0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2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71E9-121D-7544-BAE7-CE95B9E89E9D}" type="datetimeFigureOut">
              <a:rPr lang="en-US" smtClean="0"/>
              <a:t>7/23/21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73B9-1F2C-8542-ACC0-8A6C114EA0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46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71E9-121D-7544-BAE7-CE95B9E89E9D}" type="datetimeFigureOut">
              <a:rPr lang="en-US" smtClean="0"/>
              <a:t>7/23/21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73B9-1F2C-8542-ACC0-8A6C114EA0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84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71E9-121D-7544-BAE7-CE95B9E89E9D}" type="datetimeFigureOut">
              <a:rPr lang="en-US" smtClean="0"/>
              <a:t>7/23/21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73B9-1F2C-8542-ACC0-8A6C114EA0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80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71E9-121D-7544-BAE7-CE95B9E89E9D}" type="datetimeFigureOut">
              <a:rPr lang="en-US" smtClean="0"/>
              <a:t>7/23/21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73B9-1F2C-8542-ACC0-8A6C114EA0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70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771E9-121D-7544-BAE7-CE95B9E89E9D}" type="datetimeFigureOut">
              <a:rPr lang="en-US" smtClean="0"/>
              <a:t>7/23/21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A73B9-1F2C-8542-ACC0-8A6C114EA0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1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6E877A-2501-F34C-A41F-F7CAC7797455}"/>
              </a:ext>
            </a:extLst>
          </p:cNvPr>
          <p:cNvSpPr txBox="1"/>
          <p:nvPr/>
        </p:nvSpPr>
        <p:spPr>
          <a:xfrm>
            <a:off x="495030" y="2767106"/>
            <a:ext cx="2160621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Does Debt Work Workshop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27B3C2-D8E1-8740-B00F-9AD28DC0A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993267" y="719344"/>
            <a:ext cx="4186417" cy="541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89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AC6A35-E3DA-B946-9EF8-6AB4ABB8C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How Does Debt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A0928-7ECB-E141-8A6B-1E4A91DC0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699" y="2318197"/>
            <a:ext cx="7293023" cy="3683358"/>
          </a:xfrm>
        </p:spPr>
        <p:txBody>
          <a:bodyPr anchor="ctr">
            <a:normAutofit/>
          </a:bodyPr>
          <a:lstStyle/>
          <a:p>
            <a:r>
              <a:rPr lang="en-US" sz="1700"/>
              <a:t>Installment loans</a:t>
            </a:r>
          </a:p>
          <a:p>
            <a:pPr lvl="1"/>
            <a:r>
              <a:rPr lang="en-US" sz="1700"/>
              <a:t>Most common</a:t>
            </a:r>
          </a:p>
          <a:p>
            <a:pPr lvl="1"/>
            <a:r>
              <a:rPr lang="en-US" sz="1700"/>
              <a:t>Generally are for periods of more than one year</a:t>
            </a:r>
          </a:p>
          <a:p>
            <a:pPr lvl="1"/>
            <a:r>
              <a:rPr lang="en-US" sz="1700"/>
              <a:t>Partial payments are made monthly</a:t>
            </a:r>
          </a:p>
          <a:p>
            <a:pPr lvl="1"/>
            <a:r>
              <a:rPr lang="en-US" sz="1700"/>
              <a:t>Each monthly payment includes an element of interest and reduction of the balance owed</a:t>
            </a:r>
          </a:p>
        </p:txBody>
      </p:sp>
    </p:spTree>
    <p:extLst>
      <p:ext uri="{BB962C8B-B14F-4D97-AF65-F5344CB8AC3E}">
        <p14:creationId xmlns:p14="http://schemas.microsoft.com/office/powerpoint/2010/main" val="4294442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C0F59C-45D1-B542-9EBC-A0CEAFBFA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How Does Debt Work?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D905796-B6EE-4E60-BE8D-21D2699FA6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9444052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5086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66402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70175"/>
            <a:ext cx="9138997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5265546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0001" y="5263483"/>
            <a:ext cx="9143999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5885E-8D20-DC44-9128-08C5FC6E2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5510253"/>
            <a:ext cx="7421963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Does Debt Work?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64AECD-532E-994A-9C77-E42B6EEC4C20}"/>
              </a:ext>
            </a:extLst>
          </p:cNvPr>
          <p:cNvSpPr txBox="1"/>
          <p:nvPr/>
        </p:nvSpPr>
        <p:spPr>
          <a:xfrm>
            <a:off x="1455192" y="3833199"/>
            <a:ext cx="6249619" cy="1119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Interest amount for payment 1 is $10,000 x 8% x 1/12 = $66.67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Total interest paid on this loan is less than the $800 in the first example.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Why??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8862AB8-E33A-A94A-B268-65F1ADDC8D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981786"/>
              </p:ext>
            </p:extLst>
          </p:nvPr>
        </p:nvGraphicFramePr>
        <p:xfrm>
          <a:off x="1635334" y="402570"/>
          <a:ext cx="5873334" cy="3215280"/>
        </p:xfrm>
        <a:graphic>
          <a:graphicData uri="http://schemas.openxmlformats.org/drawingml/2006/table">
            <a:tbl>
              <a:tblPr/>
              <a:tblGrid>
                <a:gridCol w="658114">
                  <a:extLst>
                    <a:ext uri="{9D8B030D-6E8A-4147-A177-3AD203B41FA5}">
                      <a16:colId xmlns:a16="http://schemas.microsoft.com/office/drawing/2014/main" val="3465665626"/>
                    </a:ext>
                  </a:extLst>
                </a:gridCol>
                <a:gridCol w="1078718">
                  <a:extLst>
                    <a:ext uri="{9D8B030D-6E8A-4147-A177-3AD203B41FA5}">
                      <a16:colId xmlns:a16="http://schemas.microsoft.com/office/drawing/2014/main" val="2664395744"/>
                    </a:ext>
                  </a:extLst>
                </a:gridCol>
                <a:gridCol w="1050091">
                  <a:extLst>
                    <a:ext uri="{9D8B030D-6E8A-4147-A177-3AD203B41FA5}">
                      <a16:colId xmlns:a16="http://schemas.microsoft.com/office/drawing/2014/main" val="1100972440"/>
                    </a:ext>
                  </a:extLst>
                </a:gridCol>
                <a:gridCol w="1023666">
                  <a:extLst>
                    <a:ext uri="{9D8B030D-6E8A-4147-A177-3AD203B41FA5}">
                      <a16:colId xmlns:a16="http://schemas.microsoft.com/office/drawing/2014/main" val="1080415354"/>
                    </a:ext>
                  </a:extLst>
                </a:gridCol>
                <a:gridCol w="1023666">
                  <a:extLst>
                    <a:ext uri="{9D8B030D-6E8A-4147-A177-3AD203B41FA5}">
                      <a16:colId xmlns:a16="http://schemas.microsoft.com/office/drawing/2014/main" val="747100803"/>
                    </a:ext>
                  </a:extLst>
                </a:gridCol>
                <a:gridCol w="1039079">
                  <a:extLst>
                    <a:ext uri="{9D8B030D-6E8A-4147-A177-3AD203B41FA5}">
                      <a16:colId xmlns:a16="http://schemas.microsoft.com/office/drawing/2014/main" val="612558420"/>
                    </a:ext>
                  </a:extLst>
                </a:gridCol>
              </a:tblGrid>
              <a:tr h="214352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Balance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Payment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Interest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Payment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Remaining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4557110"/>
                  </a:ext>
                </a:extLst>
              </a:tr>
              <a:tr h="2143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Owed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Made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Owed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Balance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Balance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9470371"/>
                  </a:ext>
                </a:extLst>
              </a:tr>
              <a:tr h="2143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10,000.00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869.88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66.67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803.21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9,196.79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845558"/>
                  </a:ext>
                </a:extLst>
              </a:tr>
              <a:tr h="2143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9,196.79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869.88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61.31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808.57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8,388.22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919838"/>
                  </a:ext>
                </a:extLst>
              </a:tr>
              <a:tr h="2143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8,388.22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869.88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55.92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813.96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7,574.26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044448"/>
                  </a:ext>
                </a:extLst>
              </a:tr>
              <a:tr h="2143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7,574.26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869.88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50.50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819.38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6,754.88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5347983"/>
                  </a:ext>
                </a:extLst>
              </a:tr>
              <a:tr h="2143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6,754.88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869.88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45.03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824.85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5,930.03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952570"/>
                  </a:ext>
                </a:extLst>
              </a:tr>
              <a:tr h="2143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5,930.03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869.88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39.53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830.35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5,099.68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748649"/>
                  </a:ext>
                </a:extLst>
              </a:tr>
              <a:tr h="2143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5,099.68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869.88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34.00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835.88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4,263.80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5414891"/>
                  </a:ext>
                </a:extLst>
              </a:tr>
              <a:tr h="2143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4,263.80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869.88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28.43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841.45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3,422.34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6830866"/>
                  </a:ext>
                </a:extLst>
              </a:tr>
              <a:tr h="2143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3,422.34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869.88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22.82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847.06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2,575.28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6397657"/>
                  </a:ext>
                </a:extLst>
              </a:tr>
              <a:tr h="2143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2,575.28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869.88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17.17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852.71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1,722.57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41615"/>
                  </a:ext>
                </a:extLst>
              </a:tr>
              <a:tr h="2143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1,722.57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869.88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11.48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858.40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864.17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184574"/>
                  </a:ext>
                </a:extLst>
              </a:tr>
              <a:tr h="2143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864.17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869.88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5.76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864.12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0.05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432831"/>
                  </a:ext>
                </a:extLst>
              </a:tr>
              <a:tr h="21435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10,438.56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438.61 </a:t>
                      </a: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5" marR="8075" marT="8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1055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174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3F5949-88B6-174C-AB5E-8B963AF08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Credit Card Debt</a:t>
            </a:r>
          </a:p>
        </p:txBody>
      </p:sp>
      <p:pic>
        <p:nvPicPr>
          <p:cNvPr id="5" name="Content Placeholder 4" descr="Calendar&#10;&#10;Description automatically generated">
            <a:extLst>
              <a:ext uri="{FF2B5EF4-FFF2-40B4-BE49-F238E27FC236}">
                <a16:creationId xmlns:a16="http://schemas.microsoft.com/office/drawing/2014/main" id="{F2808713-FDCD-FD4C-ADB8-4788626B3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1491" y="649288"/>
            <a:ext cx="4310281" cy="5546725"/>
          </a:xfrm>
        </p:spPr>
      </p:pic>
    </p:spTree>
    <p:extLst>
      <p:ext uri="{BB962C8B-B14F-4D97-AF65-F5344CB8AC3E}">
        <p14:creationId xmlns:p14="http://schemas.microsoft.com/office/powerpoint/2010/main" val="1335605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D7797F-DC37-574F-8703-22589B520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Can I Pay Down Debt Faster?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9E0E799-E83E-4ECB-8C53-DB23F71A43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23935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2212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ext&#10;&#10;Description automatically generated with low confid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70" y="457200"/>
            <a:ext cx="792006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11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3">
            <a:extLst>
              <a:ext uri="{FF2B5EF4-FFF2-40B4-BE49-F238E27FC236}">
                <a16:creationId xmlns:a16="http://schemas.microsoft.com/office/drawing/2014/main" id="{73EDDF53-0851-48D4-A466-6FE0DCE91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1" cy="1576446"/>
            <a:chOff x="0" y="0"/>
            <a:chExt cx="12192002" cy="157644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074D04C-85E8-4A3E-90D7-86A10AE048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097020A-86B6-43BD-A2AA-66AE72CA31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0C6C743-32FE-4E24-AA22-45D3B1C7C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2299"/>
          <a:stretch/>
        </p:blipFill>
        <p:spPr>
          <a:xfrm>
            <a:off x="912666" y="2200459"/>
            <a:ext cx="2296360" cy="1575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472" y="2200459"/>
            <a:ext cx="2255252" cy="2052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8663" b="26037"/>
          <a:stretch/>
        </p:blipFill>
        <p:spPr>
          <a:xfrm>
            <a:off x="5934971" y="2200459"/>
            <a:ext cx="2296360" cy="8666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28700" y="4786744"/>
            <a:ext cx="7086600" cy="1442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100" b="1" dirty="0"/>
              <a:t>1. Mortgage Is 30% or More of Your Income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2. Putting off Routine Home Maintenance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3. Property Tax Increases Stress You Out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4. Not Saving for Your Retirement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5. Making Monthly Minimum Payments on Your Credit Cards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9012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14B680-F3C6-6B4E-B26E-89BECD35B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Other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F71E8-83C3-B946-AED7-7BFA94C7A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7368" y="649480"/>
            <a:ext cx="3646835" cy="5546047"/>
          </a:xfrm>
        </p:spPr>
        <p:txBody>
          <a:bodyPr anchor="ctr">
            <a:normAutofit/>
          </a:bodyPr>
          <a:lstStyle/>
          <a:p>
            <a:r>
              <a:rPr lang="en-US" sz="1700" dirty="0"/>
              <a:t>Beware of no-interest or same as cash deals!!</a:t>
            </a:r>
            <a:br>
              <a:rPr lang="en-US" sz="1700" dirty="0"/>
            </a:br>
            <a:endParaRPr lang="en-US" sz="1700" dirty="0"/>
          </a:p>
          <a:p>
            <a:r>
              <a:rPr lang="en-US" sz="1700" dirty="0"/>
              <a:t>Consolidation is not a silver bullet</a:t>
            </a:r>
          </a:p>
          <a:p>
            <a:pPr lvl="1"/>
            <a:r>
              <a:rPr lang="en-US" sz="1700" dirty="0"/>
              <a:t>You still owe the same amount</a:t>
            </a:r>
          </a:p>
          <a:p>
            <a:pPr lvl="1"/>
            <a:r>
              <a:rPr lang="en-US" sz="1700" dirty="0"/>
              <a:t>What do you do each month with any savings from consolidation?</a:t>
            </a:r>
          </a:p>
        </p:txBody>
      </p:sp>
    </p:spTree>
    <p:extLst>
      <p:ext uri="{BB962C8B-B14F-4D97-AF65-F5344CB8AC3E}">
        <p14:creationId xmlns:p14="http://schemas.microsoft.com/office/powerpoint/2010/main" val="1895362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outdoor, ocean floor&#10;&#10;Description automatically generated">
            <a:extLst>
              <a:ext uri="{FF2B5EF4-FFF2-40B4-BE49-F238E27FC236}">
                <a16:creationId xmlns:a16="http://schemas.microsoft.com/office/drawing/2014/main" id="{C246593F-49DF-9F42-9C44-6B425874A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BEF444-0FA0-BE48-8AC0-0D0A48E50B8C}"/>
              </a:ext>
            </a:extLst>
          </p:cNvPr>
          <p:cNvSpPr txBox="1"/>
          <p:nvPr/>
        </p:nvSpPr>
        <p:spPr>
          <a:xfrm>
            <a:off x="1481559" y="1459230"/>
            <a:ext cx="4446154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rich rule over the poor,</a:t>
            </a:r>
          </a:p>
          <a:p>
            <a:r>
              <a:rPr lang="en-US" sz="3600" dirty="0">
                <a:solidFill>
                  <a:srgbClr val="FFC000"/>
                </a:solidFill>
              </a:rPr>
              <a:t>and the borrower</a:t>
            </a:r>
          </a:p>
          <a:p>
            <a:r>
              <a:rPr lang="en-US" sz="4000" dirty="0">
                <a:solidFill>
                  <a:srgbClr val="FFC000"/>
                </a:solidFill>
              </a:rPr>
              <a:t>is slave to the </a:t>
            </a:r>
            <a:r>
              <a:rPr lang="en-US" sz="4000" i="1" dirty="0">
                <a:solidFill>
                  <a:srgbClr val="FFC000"/>
                </a:solidFill>
              </a:rPr>
              <a:t>lender</a:t>
            </a:r>
          </a:p>
          <a:p>
            <a:r>
              <a:rPr lang="en-US" dirty="0">
                <a:solidFill>
                  <a:schemeClr val="bg1"/>
                </a:solidFill>
              </a:rPr>
              <a:t>Proverbs 22:7</a:t>
            </a:r>
          </a:p>
        </p:txBody>
      </p:sp>
    </p:spTree>
    <p:extLst>
      <p:ext uri="{BB962C8B-B14F-4D97-AF65-F5344CB8AC3E}">
        <p14:creationId xmlns:p14="http://schemas.microsoft.com/office/powerpoint/2010/main" val="2442865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6AC852-22FE-9648-82D0-E12D20DB9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What is Debt?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C03551-9376-40D4-B2EE-03FF003335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180596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7171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97B893-79DB-634E-8594-81E0977AB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When is Debt Used?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6C90A-B58C-8248-9815-4D175BE44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699" y="2318197"/>
            <a:ext cx="7293023" cy="3683358"/>
          </a:xfrm>
        </p:spPr>
        <p:txBody>
          <a:bodyPr anchor="ctr">
            <a:normAutofit/>
          </a:bodyPr>
          <a:lstStyle/>
          <a:p>
            <a:r>
              <a:rPr lang="en-US" sz="1700"/>
              <a:t>Often debt is used when a large asset is purchased such as a house or car</a:t>
            </a:r>
          </a:p>
          <a:p>
            <a:pPr lvl="1"/>
            <a:r>
              <a:rPr lang="en-US" sz="1700"/>
              <a:t>Uses future earnings to repay the debt</a:t>
            </a:r>
          </a:p>
          <a:p>
            <a:pPr lvl="1"/>
            <a:r>
              <a:rPr lang="en-US" sz="1700"/>
              <a:t>Makes the most sense for the purchase of an appreciating asset</a:t>
            </a:r>
          </a:p>
        </p:txBody>
      </p:sp>
    </p:spTree>
    <p:extLst>
      <p:ext uri="{BB962C8B-B14F-4D97-AF65-F5344CB8AC3E}">
        <p14:creationId xmlns:p14="http://schemas.microsoft.com/office/powerpoint/2010/main" val="1784757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22D44B-16CA-A948-891F-2360204F6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21734"/>
            <a:ext cx="8178799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Debt for a Home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51DC9D-DDF7-1146-9933-4B0035662559}"/>
              </a:ext>
            </a:extLst>
          </p:cNvPr>
          <p:cNvSpPr txBox="1"/>
          <p:nvPr/>
        </p:nvSpPr>
        <p:spPr>
          <a:xfrm>
            <a:off x="482601" y="1782981"/>
            <a:ext cx="3006288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Purchase a home for $250,000 and assume 2% appreciation. 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Borrowed $200,000 with a 30-year mortgage at 4%.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760545" cy="2017580"/>
            <a:chOff x="0" y="4601497"/>
            <a:chExt cx="1014060" cy="20175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14467" y="1"/>
            <a:ext cx="729532" cy="1935307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084B222-E968-6545-B177-5BA12D733E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366884"/>
              </p:ext>
            </p:extLst>
          </p:nvPr>
        </p:nvGraphicFramePr>
        <p:xfrm>
          <a:off x="3971490" y="1782981"/>
          <a:ext cx="4689909" cy="4361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7694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32589D-2B35-3248-9431-C7F4462E5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21734"/>
            <a:ext cx="8178799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Debt for a Car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DF1BEA-7886-BF42-BDD1-CE6FDFA5A902}"/>
              </a:ext>
            </a:extLst>
          </p:cNvPr>
          <p:cNvSpPr txBox="1"/>
          <p:nvPr/>
        </p:nvSpPr>
        <p:spPr>
          <a:xfrm>
            <a:off x="482601" y="1782981"/>
            <a:ext cx="3006288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Purchase a new car for $25,000.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Finance for five years at 4%.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760545" cy="2017580"/>
            <a:chOff x="0" y="4601497"/>
            <a:chExt cx="1014060" cy="2017580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14467" y="1"/>
            <a:ext cx="729532" cy="1935307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E31F0DF-C767-A549-AB45-8D72803FF8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518141"/>
              </p:ext>
            </p:extLst>
          </p:nvPr>
        </p:nvGraphicFramePr>
        <p:xfrm>
          <a:off x="3971490" y="1782981"/>
          <a:ext cx="4689909" cy="4361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9912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BD8F5C-3829-4E46-B34D-86038E334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When is Debt Used?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6A5DD-4C3D-5D43-970D-B0EC4AF88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7368" y="649480"/>
            <a:ext cx="3646835" cy="5546047"/>
          </a:xfrm>
        </p:spPr>
        <p:txBody>
          <a:bodyPr anchor="ctr">
            <a:normAutofit/>
          </a:bodyPr>
          <a:lstStyle/>
          <a:p>
            <a:r>
              <a:rPr lang="en-US" sz="1700"/>
              <a:t>Borrowing to pay current expenses</a:t>
            </a:r>
          </a:p>
          <a:p>
            <a:pPr lvl="1"/>
            <a:r>
              <a:rPr lang="en-US" sz="1700"/>
              <a:t>Happens if monthly expenses exceed monthly income</a:t>
            </a:r>
          </a:p>
          <a:p>
            <a:pPr lvl="1"/>
            <a:r>
              <a:rPr lang="en-US" sz="1700"/>
              <a:t>Could be large or impulse purchases</a:t>
            </a:r>
          </a:p>
          <a:p>
            <a:pPr lvl="1"/>
            <a:r>
              <a:rPr lang="en-US" sz="1700"/>
              <a:t>Often by use of credit cards</a:t>
            </a:r>
          </a:p>
          <a:p>
            <a:pPr lvl="1"/>
            <a:r>
              <a:rPr lang="en-US" sz="1700"/>
              <a:t>Not sustainable</a:t>
            </a:r>
          </a:p>
        </p:txBody>
      </p:sp>
    </p:spTree>
    <p:extLst>
      <p:ext uri="{BB962C8B-B14F-4D97-AF65-F5344CB8AC3E}">
        <p14:creationId xmlns:p14="http://schemas.microsoft.com/office/powerpoint/2010/main" val="2242797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7855CA-470F-144D-8FF6-2E026F2A5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How Does Debt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6E941-E45F-494C-9F48-92B320845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699" y="2318197"/>
            <a:ext cx="7293023" cy="3683358"/>
          </a:xfrm>
        </p:spPr>
        <p:txBody>
          <a:bodyPr anchor="ctr">
            <a:normAutofit/>
          </a:bodyPr>
          <a:lstStyle/>
          <a:p>
            <a:r>
              <a:rPr lang="en-US" sz="1700"/>
              <a:t>There are three factors at play with debt</a:t>
            </a:r>
          </a:p>
          <a:p>
            <a:pPr lvl="1"/>
            <a:r>
              <a:rPr lang="en-US" sz="1700"/>
              <a:t>How much you borrow</a:t>
            </a:r>
          </a:p>
          <a:p>
            <a:pPr lvl="1"/>
            <a:r>
              <a:rPr lang="en-US" sz="1700"/>
              <a:t>How long you borrow it for</a:t>
            </a:r>
          </a:p>
          <a:p>
            <a:pPr lvl="1"/>
            <a:r>
              <a:rPr lang="en-US" sz="1700"/>
              <a:t>The interest rate</a:t>
            </a:r>
          </a:p>
          <a:p>
            <a:pPr lvl="1"/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1996802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83667F-54DC-6340-BB23-5F44958C8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How Does Debt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ADC47-B484-F546-9C20-6E20FEE44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7368" y="649480"/>
            <a:ext cx="3646835" cy="5546047"/>
          </a:xfrm>
        </p:spPr>
        <p:txBody>
          <a:bodyPr anchor="ctr">
            <a:normAutofit/>
          </a:bodyPr>
          <a:lstStyle/>
          <a:p>
            <a:r>
              <a:rPr lang="en-US" sz="1700"/>
              <a:t>The interest charged by the lender for debt begins accruing the date you borrow the money through the date the loan is paid off</a:t>
            </a:r>
            <a:br>
              <a:rPr lang="en-US" sz="1700"/>
            </a:br>
            <a:endParaRPr lang="en-US" sz="1700"/>
          </a:p>
          <a:p>
            <a:r>
              <a:rPr lang="en-US" sz="1700"/>
              <a:t>All payments are applied first to interest owed then to the balance owed</a:t>
            </a:r>
            <a:br>
              <a:rPr lang="en-US" sz="1700"/>
            </a:br>
            <a:endParaRPr lang="en-US" sz="1700"/>
          </a:p>
          <a:p>
            <a:r>
              <a:rPr lang="en-US" sz="1700"/>
              <a:t>Formula for calculating interest is </a:t>
            </a:r>
            <a:br>
              <a:rPr lang="en-US" sz="1700"/>
            </a:br>
            <a:r>
              <a:rPr lang="en-US" sz="1700" i="1"/>
              <a:t>Balance owed x Rate x Period = Interest owed</a:t>
            </a:r>
          </a:p>
        </p:txBody>
      </p:sp>
    </p:spTree>
    <p:extLst>
      <p:ext uri="{BB962C8B-B14F-4D97-AF65-F5344CB8AC3E}">
        <p14:creationId xmlns:p14="http://schemas.microsoft.com/office/powerpoint/2010/main" val="956255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D9138-A128-1E46-92B2-C2D254B43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Does Debt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21EAE-74EB-0D4B-ADA4-49F379749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Example of a simple loan: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You borrow $10,000 for one year at 8% interest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How much would you owe when the debt comes due?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$10,000 x 8% x 1 = $800 of interest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Repayment = $10,000 + $800 = $10,800</a:t>
            </a:r>
          </a:p>
        </p:txBody>
      </p:sp>
    </p:spTree>
    <p:extLst>
      <p:ext uri="{BB962C8B-B14F-4D97-AF65-F5344CB8AC3E}">
        <p14:creationId xmlns:p14="http://schemas.microsoft.com/office/powerpoint/2010/main" val="244242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{22ADEC3D-D59A-7648-8E21-7925BAEE2676}tf10001058</Template>
  <TotalTime>10130</TotalTime>
  <Words>738</Words>
  <Application>Microsoft Macintosh PowerPoint</Application>
  <PresentationFormat>On-screen Show (4:3)</PresentationFormat>
  <Paragraphs>160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Default Theme</vt:lpstr>
      <vt:lpstr>PowerPoint Presentation</vt:lpstr>
      <vt:lpstr>What is Debt?</vt:lpstr>
      <vt:lpstr>When is Debt Used?</vt:lpstr>
      <vt:lpstr>Debt for a Home</vt:lpstr>
      <vt:lpstr>Debt for a Car</vt:lpstr>
      <vt:lpstr>When is Debt Used?</vt:lpstr>
      <vt:lpstr>How Does Debt Work?</vt:lpstr>
      <vt:lpstr>How Does Debt Work?</vt:lpstr>
      <vt:lpstr>How Does Debt Work?</vt:lpstr>
      <vt:lpstr>How Does Debt Work?</vt:lpstr>
      <vt:lpstr>How Does Debt Work?</vt:lpstr>
      <vt:lpstr>How Does Debt Work?</vt:lpstr>
      <vt:lpstr>Credit Card Debt</vt:lpstr>
      <vt:lpstr>Can I Pay Down Debt Faster?</vt:lpstr>
      <vt:lpstr>PowerPoint Presentation</vt:lpstr>
      <vt:lpstr>PowerPoint Presentation</vt:lpstr>
      <vt:lpstr>Other Considerations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16</cp:revision>
  <dcterms:created xsi:type="dcterms:W3CDTF">2021-07-19T17:49:07Z</dcterms:created>
  <dcterms:modified xsi:type="dcterms:W3CDTF">2021-07-28T18:25:59Z</dcterms:modified>
</cp:coreProperties>
</file>